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  <p:sldMasterId id="2147483709" r:id="rId2"/>
    <p:sldMasterId id="2147483673" r:id="rId3"/>
    <p:sldMasterId id="2147483685" r:id="rId4"/>
    <p:sldMasterId id="2147483722" r:id="rId5"/>
    <p:sldMasterId id="2147483733" r:id="rId6"/>
  </p:sldMasterIdLst>
  <p:notesMasterIdLst>
    <p:notesMasterId r:id="rId21"/>
  </p:notesMasterIdLst>
  <p:handoutMasterIdLst>
    <p:handoutMasterId r:id="rId22"/>
  </p:handoutMasterIdLst>
  <p:sldIdLst>
    <p:sldId id="313" r:id="rId7"/>
    <p:sldId id="417" r:id="rId8"/>
    <p:sldId id="522" r:id="rId9"/>
    <p:sldId id="517" r:id="rId10"/>
    <p:sldId id="525" r:id="rId11"/>
    <p:sldId id="414" r:id="rId12"/>
    <p:sldId id="408" r:id="rId13"/>
    <p:sldId id="500" r:id="rId14"/>
    <p:sldId id="526" r:id="rId15"/>
    <p:sldId id="527" r:id="rId16"/>
    <p:sldId id="529" r:id="rId17"/>
    <p:sldId id="530" r:id="rId18"/>
    <p:sldId id="531" r:id="rId19"/>
    <p:sldId id="461" r:id="rId20"/>
  </p:sldIdLst>
  <p:sldSz cx="9144000" cy="6858000" type="screen4x3"/>
  <p:notesSz cx="66484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C4B78"/>
    <a:srgbClr val="000000"/>
    <a:srgbClr val="048E7A"/>
    <a:srgbClr val="009242"/>
    <a:srgbClr val="00929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1" autoAdjust="0"/>
    <p:restoredTop sz="98592" autoAdjust="0"/>
  </p:normalViewPr>
  <p:slideViewPr>
    <p:cSldViewPr snapToGrid="0">
      <p:cViewPr varScale="1">
        <p:scale>
          <a:sx n="122" d="100"/>
          <a:sy n="122" d="100"/>
        </p:scale>
        <p:origin x="148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k.de\sbb\Home\b-ck102\AKTUELL\_FID\Umfrage\Newsletter-Umfrage_Fachbegriffe\Daten_Umfrageergebnisse_Newsletter\BibTag_Umfrageal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k.de\sbb\Home\b-ck102\AKTUELL\_FID\Umfrage\Newsletter-Umfrage_Fachbegriffe\Daten_Umfrageergebnisse_Newsletter\BibTag_Umfrageal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[BibTag_Umfragealle.xlsx]Frage5_alle3Umfragen!PivotTable6</c:name>
    <c:fmtId val="3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Frage5_alle3Umfragen!$B$3:$B$4</c:f>
              <c:strCache>
                <c:ptCount val="1"/>
                <c:pt idx="0">
                  <c:v>andere Fachbereiche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Frage5_alle3Umfragen!$A$5:$A$8</c:f>
              <c:strCache>
                <c:ptCount val="4"/>
                <c:pt idx="0">
                  <c:v>Anzahl von 5a.) Was verstehen Sie unter einem Karten-Digitalisat?</c:v>
                </c:pt>
                <c:pt idx="1">
                  <c:v>Anzahl von 5b.) Was verstehen Sie unter einem Karten-Digitalisat?</c:v>
                </c:pt>
                <c:pt idx="2">
                  <c:v>Anzahl von 5c.) Was verstehen Sie unter einem Karten-Digitalisat?</c:v>
                </c:pt>
                <c:pt idx="3">
                  <c:v>Anzahl von 5d.) Was verstehen Sie unter einem Karten-Digitalisat?</c:v>
                </c:pt>
              </c:strCache>
            </c:strRef>
          </c:cat>
          <c:val>
            <c:numRef>
              <c:f>Frage5_alle3Umfragen!$B$5:$B$8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B-4AAE-87F6-BB4CFCD78D9D}"/>
            </c:ext>
          </c:extLst>
        </c:ser>
        <c:ser>
          <c:idx val="1"/>
          <c:order val="1"/>
          <c:tx>
            <c:strRef>
              <c:f>Frage5_alle3Umfragen!$C$3:$C$4</c:f>
              <c:strCache>
                <c:ptCount val="1"/>
                <c:pt idx="0">
                  <c:v>andere Geowissenschaften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Frage5_alle3Umfragen!$A$5:$A$8</c:f>
              <c:strCache>
                <c:ptCount val="4"/>
                <c:pt idx="0">
                  <c:v>Anzahl von 5a.) Was verstehen Sie unter einem Karten-Digitalisat?</c:v>
                </c:pt>
                <c:pt idx="1">
                  <c:v>Anzahl von 5b.) Was verstehen Sie unter einem Karten-Digitalisat?</c:v>
                </c:pt>
                <c:pt idx="2">
                  <c:v>Anzahl von 5c.) Was verstehen Sie unter einem Karten-Digitalisat?</c:v>
                </c:pt>
                <c:pt idx="3">
                  <c:v>Anzahl von 5d.) Was verstehen Sie unter einem Karten-Digitalisat?</c:v>
                </c:pt>
              </c:strCache>
            </c:strRef>
          </c:cat>
          <c:val>
            <c:numRef>
              <c:f>Frage5_alle3Umfragen!$C$5:$C$8</c:f>
              <c:numCache>
                <c:formatCode>General</c:formatCode>
                <c:ptCount val="4"/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AB-4AAE-87F6-BB4CFCD78D9D}"/>
            </c:ext>
          </c:extLst>
        </c:ser>
        <c:ser>
          <c:idx val="2"/>
          <c:order val="2"/>
          <c:tx>
            <c:strRef>
              <c:f>Frage5_alle3Umfragen!$D$3:$D$4</c:f>
              <c:strCache>
                <c:ptCount val="1"/>
                <c:pt idx="0">
                  <c:v>Archäologie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Frage5_alle3Umfragen!$A$5:$A$8</c:f>
              <c:strCache>
                <c:ptCount val="4"/>
                <c:pt idx="0">
                  <c:v>Anzahl von 5a.) Was verstehen Sie unter einem Karten-Digitalisat?</c:v>
                </c:pt>
                <c:pt idx="1">
                  <c:v>Anzahl von 5b.) Was verstehen Sie unter einem Karten-Digitalisat?</c:v>
                </c:pt>
                <c:pt idx="2">
                  <c:v>Anzahl von 5c.) Was verstehen Sie unter einem Karten-Digitalisat?</c:v>
                </c:pt>
                <c:pt idx="3">
                  <c:v>Anzahl von 5d.) Was verstehen Sie unter einem Karten-Digitalisat?</c:v>
                </c:pt>
              </c:strCache>
            </c:strRef>
          </c:cat>
          <c:val>
            <c:numRef>
              <c:f>Frage5_alle3Umfragen!$D$5:$D$8</c:f>
              <c:numCache>
                <c:formatCode>General</c:formatCode>
                <c:ptCount val="4"/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AB-4AAE-87F6-BB4CFCD78D9D}"/>
            </c:ext>
          </c:extLst>
        </c:ser>
        <c:ser>
          <c:idx val="3"/>
          <c:order val="3"/>
          <c:tx>
            <c:strRef>
              <c:f>Frage5_alle3Umfragen!$E$3:$E$4</c:f>
              <c:strCache>
                <c:ptCount val="1"/>
                <c:pt idx="0">
                  <c:v>Bibliothekswesen und Archivwesen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Frage5_alle3Umfragen!$A$5:$A$8</c:f>
              <c:strCache>
                <c:ptCount val="4"/>
                <c:pt idx="0">
                  <c:v>Anzahl von 5a.) Was verstehen Sie unter einem Karten-Digitalisat?</c:v>
                </c:pt>
                <c:pt idx="1">
                  <c:v>Anzahl von 5b.) Was verstehen Sie unter einem Karten-Digitalisat?</c:v>
                </c:pt>
                <c:pt idx="2">
                  <c:v>Anzahl von 5c.) Was verstehen Sie unter einem Karten-Digitalisat?</c:v>
                </c:pt>
                <c:pt idx="3">
                  <c:v>Anzahl von 5d.) Was verstehen Sie unter einem Karten-Digitalisat?</c:v>
                </c:pt>
              </c:strCache>
            </c:strRef>
          </c:cat>
          <c:val>
            <c:numRef>
              <c:f>Frage5_alle3Umfragen!$E$5:$E$8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AB-4AAE-87F6-BB4CFCD78D9D}"/>
            </c:ext>
          </c:extLst>
        </c:ser>
        <c:ser>
          <c:idx val="4"/>
          <c:order val="4"/>
          <c:tx>
            <c:strRef>
              <c:f>Frage5_alle3Umfragen!$F$3:$F$4</c:f>
              <c:strCache>
                <c:ptCount val="1"/>
                <c:pt idx="0">
                  <c:v>Geographie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Frage5_alle3Umfragen!$A$5:$A$8</c:f>
              <c:strCache>
                <c:ptCount val="4"/>
                <c:pt idx="0">
                  <c:v>Anzahl von 5a.) Was verstehen Sie unter einem Karten-Digitalisat?</c:v>
                </c:pt>
                <c:pt idx="1">
                  <c:v>Anzahl von 5b.) Was verstehen Sie unter einem Karten-Digitalisat?</c:v>
                </c:pt>
                <c:pt idx="2">
                  <c:v>Anzahl von 5c.) Was verstehen Sie unter einem Karten-Digitalisat?</c:v>
                </c:pt>
                <c:pt idx="3">
                  <c:v>Anzahl von 5d.) Was verstehen Sie unter einem Karten-Digitalisat?</c:v>
                </c:pt>
              </c:strCache>
            </c:strRef>
          </c:cat>
          <c:val>
            <c:numRef>
              <c:f>Frage5_alle3Umfragen!$F$5:$F$8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23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AB-4AAE-87F6-BB4CFCD78D9D}"/>
            </c:ext>
          </c:extLst>
        </c:ser>
        <c:ser>
          <c:idx val="5"/>
          <c:order val="5"/>
          <c:tx>
            <c:strRef>
              <c:f>Frage5_alle3Umfragen!$G$3:$G$4</c:f>
              <c:strCache>
                <c:ptCount val="1"/>
                <c:pt idx="0">
                  <c:v>Geologie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Frage5_alle3Umfragen!$A$5:$A$8</c:f>
              <c:strCache>
                <c:ptCount val="4"/>
                <c:pt idx="0">
                  <c:v>Anzahl von 5a.) Was verstehen Sie unter einem Karten-Digitalisat?</c:v>
                </c:pt>
                <c:pt idx="1">
                  <c:v>Anzahl von 5b.) Was verstehen Sie unter einem Karten-Digitalisat?</c:v>
                </c:pt>
                <c:pt idx="2">
                  <c:v>Anzahl von 5c.) Was verstehen Sie unter einem Karten-Digitalisat?</c:v>
                </c:pt>
                <c:pt idx="3">
                  <c:v>Anzahl von 5d.) Was verstehen Sie unter einem Karten-Digitalisat?</c:v>
                </c:pt>
              </c:strCache>
            </c:strRef>
          </c:cat>
          <c:val>
            <c:numRef>
              <c:f>Frage5_alle3Umfragen!$G$5:$G$8</c:f>
              <c:numCache>
                <c:formatCode>General</c:formatCode>
                <c:ptCount val="4"/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AB-4AAE-87F6-BB4CFCD78D9D}"/>
            </c:ext>
          </c:extLst>
        </c:ser>
        <c:ser>
          <c:idx val="6"/>
          <c:order val="6"/>
          <c:tx>
            <c:strRef>
              <c:f>Frage5_alle3Umfragen!$H$3:$H$4</c:f>
              <c:strCache>
                <c:ptCount val="1"/>
                <c:pt idx="0">
                  <c:v>Geschichtswissenschaften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Frage5_alle3Umfragen!$A$5:$A$8</c:f>
              <c:strCache>
                <c:ptCount val="4"/>
                <c:pt idx="0">
                  <c:v>Anzahl von 5a.) Was verstehen Sie unter einem Karten-Digitalisat?</c:v>
                </c:pt>
                <c:pt idx="1">
                  <c:v>Anzahl von 5b.) Was verstehen Sie unter einem Karten-Digitalisat?</c:v>
                </c:pt>
                <c:pt idx="2">
                  <c:v>Anzahl von 5c.) Was verstehen Sie unter einem Karten-Digitalisat?</c:v>
                </c:pt>
                <c:pt idx="3">
                  <c:v>Anzahl von 5d.) Was verstehen Sie unter einem Karten-Digitalisat?</c:v>
                </c:pt>
              </c:strCache>
            </c:strRef>
          </c:cat>
          <c:val>
            <c:numRef>
              <c:f>Frage5_alle3Umfragen!$H$5:$H$8</c:f>
              <c:numCache>
                <c:formatCode>General</c:formatCode>
                <c:ptCount val="4"/>
                <c:pt idx="0">
                  <c:v>2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AB-4AAE-87F6-BB4CFCD78D9D}"/>
            </c:ext>
          </c:extLst>
        </c:ser>
        <c:ser>
          <c:idx val="7"/>
          <c:order val="7"/>
          <c:tx>
            <c:strRef>
              <c:f>Frage5_alle3Umfragen!$I$3:$I$4</c:f>
              <c:strCache>
                <c:ptCount val="1"/>
                <c:pt idx="0">
                  <c:v>Kartographie / Geoinformation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Frage5_alle3Umfragen!$A$5:$A$8</c:f>
              <c:strCache>
                <c:ptCount val="4"/>
                <c:pt idx="0">
                  <c:v>Anzahl von 5a.) Was verstehen Sie unter einem Karten-Digitalisat?</c:v>
                </c:pt>
                <c:pt idx="1">
                  <c:v>Anzahl von 5b.) Was verstehen Sie unter einem Karten-Digitalisat?</c:v>
                </c:pt>
                <c:pt idx="2">
                  <c:v>Anzahl von 5c.) Was verstehen Sie unter einem Karten-Digitalisat?</c:v>
                </c:pt>
                <c:pt idx="3">
                  <c:v>Anzahl von 5d.) Was verstehen Sie unter einem Karten-Digitalisat?</c:v>
                </c:pt>
              </c:strCache>
            </c:strRef>
          </c:cat>
          <c:val>
            <c:numRef>
              <c:f>Frage5_alle3Umfragen!$I$5:$I$8</c:f>
              <c:numCache>
                <c:formatCode>General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61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4AB-4AAE-87F6-BB4CFCD78D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709962424"/>
        <c:axId val="709954880"/>
      </c:barChart>
      <c:catAx>
        <c:axId val="709962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9954880"/>
        <c:crosses val="autoZero"/>
        <c:auto val="1"/>
        <c:lblAlgn val="ctr"/>
        <c:lblOffset val="100"/>
        <c:noMultiLvlLbl val="0"/>
      </c:catAx>
      <c:valAx>
        <c:axId val="70995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996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10357615622754"/>
          <c:y val="0.13614060956980084"/>
          <c:w val="0.20477520623107945"/>
          <c:h val="0.3286470074067258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[BibTag_Umfragealle.xlsx]Frage3_alle3Umfragen!PivotTable2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Frage3_alle3Umfragen!$B$3:$B$4</c:f>
              <c:strCache>
                <c:ptCount val="1"/>
                <c:pt idx="0">
                  <c:v>andere Fachbereiche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Frage3_alle3Umfragen!$A$5:$A$7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Frage3_alle3Umfragen!$B$5:$B$7</c:f>
              <c:numCache>
                <c:formatCode>General</c:formatCode>
                <c:ptCount val="2"/>
                <c:pt idx="0">
                  <c:v>9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4-4FBE-8D2F-B7A77879136E}"/>
            </c:ext>
          </c:extLst>
        </c:ser>
        <c:ser>
          <c:idx val="1"/>
          <c:order val="1"/>
          <c:tx>
            <c:strRef>
              <c:f>Frage3_alle3Umfragen!$C$3:$C$4</c:f>
              <c:strCache>
                <c:ptCount val="1"/>
                <c:pt idx="0">
                  <c:v>andere Geowissenschaften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Frage3_alle3Umfragen!$A$5:$A$7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Frage3_alle3Umfragen!$C$5:$C$7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4-4FBE-8D2F-B7A77879136E}"/>
            </c:ext>
          </c:extLst>
        </c:ser>
        <c:ser>
          <c:idx val="2"/>
          <c:order val="2"/>
          <c:tx>
            <c:strRef>
              <c:f>Frage3_alle3Umfragen!$D$3:$D$4</c:f>
              <c:strCache>
                <c:ptCount val="1"/>
                <c:pt idx="0">
                  <c:v>Archäologie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Frage3_alle3Umfragen!$A$5:$A$7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Frage3_alle3Umfragen!$D$5:$D$7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4-4FBE-8D2F-B7A77879136E}"/>
            </c:ext>
          </c:extLst>
        </c:ser>
        <c:ser>
          <c:idx val="3"/>
          <c:order val="3"/>
          <c:tx>
            <c:strRef>
              <c:f>Frage3_alle3Umfragen!$E$3:$E$4</c:f>
              <c:strCache>
                <c:ptCount val="1"/>
                <c:pt idx="0">
                  <c:v>Bibliothekswesen und Archivwesen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Frage3_alle3Umfragen!$A$5:$A$7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Frage3_alle3Umfragen!$E$5:$E$7</c:f>
              <c:numCache>
                <c:formatCode>General</c:formatCode>
                <c:ptCount val="2"/>
                <c:pt idx="0">
                  <c:v>22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4-4FBE-8D2F-B7A77879136E}"/>
            </c:ext>
          </c:extLst>
        </c:ser>
        <c:ser>
          <c:idx val="4"/>
          <c:order val="4"/>
          <c:tx>
            <c:strRef>
              <c:f>Frage3_alle3Umfragen!$F$3:$F$4</c:f>
              <c:strCache>
                <c:ptCount val="1"/>
                <c:pt idx="0">
                  <c:v>Geographie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Frage3_alle3Umfragen!$A$5:$A$7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Frage3_alle3Umfragen!$F$5:$F$7</c:f>
              <c:numCache>
                <c:formatCode>General</c:formatCode>
                <c:ptCount val="2"/>
                <c:pt idx="0">
                  <c:v>29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74-4FBE-8D2F-B7A77879136E}"/>
            </c:ext>
          </c:extLst>
        </c:ser>
        <c:ser>
          <c:idx val="5"/>
          <c:order val="5"/>
          <c:tx>
            <c:strRef>
              <c:f>Frage3_alle3Umfragen!$G$3:$G$4</c:f>
              <c:strCache>
                <c:ptCount val="1"/>
                <c:pt idx="0">
                  <c:v>Geologie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Frage3_alle3Umfragen!$A$5:$A$7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Frage3_alle3Umfragen!$G$5:$G$7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74-4FBE-8D2F-B7A77879136E}"/>
            </c:ext>
          </c:extLst>
        </c:ser>
        <c:ser>
          <c:idx val="6"/>
          <c:order val="6"/>
          <c:tx>
            <c:strRef>
              <c:f>Frage3_alle3Umfragen!$H$3:$H$4</c:f>
              <c:strCache>
                <c:ptCount val="1"/>
                <c:pt idx="0">
                  <c:v>Geschichtswissenschaften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Frage3_alle3Umfragen!$A$5:$A$7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Frage3_alle3Umfragen!$H$5:$H$7</c:f>
              <c:numCache>
                <c:formatCode>General</c:formatCode>
                <c:ptCount val="2"/>
                <c:pt idx="0">
                  <c:v>14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74-4FBE-8D2F-B7A77879136E}"/>
            </c:ext>
          </c:extLst>
        </c:ser>
        <c:ser>
          <c:idx val="7"/>
          <c:order val="7"/>
          <c:tx>
            <c:strRef>
              <c:f>Frage3_alle3Umfragen!$I$3:$I$4</c:f>
              <c:strCache>
                <c:ptCount val="1"/>
                <c:pt idx="0">
                  <c:v>Kartographie / Geoinformation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Frage3_alle3Umfragen!$A$5:$A$7</c:f>
              <c:strCache>
                <c:ptCount val="2"/>
                <c:pt idx="0">
                  <c:v>nein</c:v>
                </c:pt>
                <c:pt idx="1">
                  <c:v>ja</c:v>
                </c:pt>
              </c:strCache>
            </c:strRef>
          </c:cat>
          <c:val>
            <c:numRef>
              <c:f>Frage3_alle3Umfragen!$I$5:$I$7</c:f>
              <c:numCache>
                <c:formatCode>General</c:formatCode>
                <c:ptCount val="2"/>
                <c:pt idx="0">
                  <c:v>61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74-4FBE-8D2F-B7A7787913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157402840"/>
        <c:axId val="1157399560"/>
      </c:barChart>
      <c:catAx>
        <c:axId val="1157402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7399560"/>
        <c:crosses val="autoZero"/>
        <c:auto val="1"/>
        <c:lblAlgn val="ctr"/>
        <c:lblOffset val="100"/>
        <c:noMultiLvlLbl val="0"/>
      </c:catAx>
      <c:valAx>
        <c:axId val="115739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57402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67401250151587"/>
          <c:y val="0.34379845791447844"/>
          <c:w val="0.27032598749848419"/>
          <c:h val="0.33069035299276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0683" cy="489259"/>
          </a:xfrm>
          <a:prstGeom prst="rect">
            <a:avLst/>
          </a:prstGeom>
        </p:spPr>
        <p:txBody>
          <a:bodyPr vert="horz" lIns="89862" tIns="44932" rIns="89862" bIns="4493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6212" y="0"/>
            <a:ext cx="2880683" cy="489259"/>
          </a:xfrm>
          <a:prstGeom prst="rect">
            <a:avLst/>
          </a:prstGeom>
        </p:spPr>
        <p:txBody>
          <a:bodyPr vert="horz" lIns="89862" tIns="44932" rIns="89862" bIns="44932" rtlCol="0"/>
          <a:lstStyle>
            <a:lvl1pPr algn="r">
              <a:defRPr sz="1200"/>
            </a:lvl1pPr>
          </a:lstStyle>
          <a:p>
            <a:fld id="{C73DF1A1-3AA1-40AA-84EC-93CFB232B57D}" type="datetimeFigureOut">
              <a:rPr lang="de-DE" smtClean="0"/>
              <a:pPr/>
              <a:t>17.09.2025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283417"/>
            <a:ext cx="2880683" cy="489258"/>
          </a:xfrm>
          <a:prstGeom prst="rect">
            <a:avLst/>
          </a:prstGeom>
        </p:spPr>
        <p:txBody>
          <a:bodyPr vert="horz" lIns="89862" tIns="44932" rIns="89862" bIns="4493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6212" y="9283417"/>
            <a:ext cx="2880683" cy="489258"/>
          </a:xfrm>
          <a:prstGeom prst="rect">
            <a:avLst/>
          </a:prstGeom>
        </p:spPr>
        <p:txBody>
          <a:bodyPr vert="horz" lIns="89862" tIns="44932" rIns="89862" bIns="44932" rtlCol="0" anchor="b"/>
          <a:lstStyle>
            <a:lvl1pPr algn="r">
              <a:defRPr sz="1200"/>
            </a:lvl1pPr>
          </a:lstStyle>
          <a:p>
            <a:fld id="{755237DC-ACEE-486E-B4F4-21EF6CF705B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840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0995" cy="490409"/>
          </a:xfrm>
          <a:prstGeom prst="rect">
            <a:avLst/>
          </a:prstGeom>
        </p:spPr>
        <p:txBody>
          <a:bodyPr vert="horz" lIns="89763" tIns="44883" rIns="89763" bIns="448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8" y="1"/>
            <a:ext cx="2880995" cy="490409"/>
          </a:xfrm>
          <a:prstGeom prst="rect">
            <a:avLst/>
          </a:prstGeom>
        </p:spPr>
        <p:txBody>
          <a:bodyPr vert="horz" lIns="89763" tIns="44883" rIns="89763" bIns="44883" rtlCol="0"/>
          <a:lstStyle>
            <a:lvl1pPr algn="r">
              <a:defRPr sz="1200"/>
            </a:lvl1pPr>
          </a:lstStyle>
          <a:p>
            <a:fld id="{B185976B-53A1-4646-B19B-5920D59D3966}" type="datetimeFigureOut">
              <a:rPr lang="de-DE" smtClean="0"/>
              <a:pPr/>
              <a:t>17.09.2025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63" tIns="44883" rIns="89763" bIns="4488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703853"/>
            <a:ext cx="5318760" cy="3848607"/>
          </a:xfrm>
          <a:prstGeom prst="rect">
            <a:avLst/>
          </a:prstGeom>
        </p:spPr>
        <p:txBody>
          <a:bodyPr vert="horz" lIns="89763" tIns="44883" rIns="89763" bIns="44883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880995" cy="490408"/>
          </a:xfrm>
          <a:prstGeom prst="rect">
            <a:avLst/>
          </a:prstGeom>
        </p:spPr>
        <p:txBody>
          <a:bodyPr vert="horz" lIns="89763" tIns="44883" rIns="89763" bIns="448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8" y="9283830"/>
            <a:ext cx="2880995" cy="490408"/>
          </a:xfrm>
          <a:prstGeom prst="rect">
            <a:avLst/>
          </a:prstGeom>
        </p:spPr>
        <p:txBody>
          <a:bodyPr vert="horz" lIns="89763" tIns="44883" rIns="89763" bIns="44883" rtlCol="0" anchor="b"/>
          <a:lstStyle>
            <a:lvl1pPr algn="r">
              <a:defRPr sz="1200"/>
            </a:lvl1pPr>
          </a:lstStyle>
          <a:p>
            <a:fld id="{4766FDA9-FC36-477A-81B6-DB41580FFD7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12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80785-AF42-493E-AFB9-2146B75F1543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28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93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15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799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6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66FDA9-FC36-477A-81B6-DB41580FFD7E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62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44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85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80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12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03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50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Notizenplatzhalter 5">
            <a:extLst>
              <a:ext uri="{FF2B5EF4-FFF2-40B4-BE49-F238E27FC236}">
                <a16:creationId xmlns:a16="http://schemas.microsoft.com/office/drawing/2014/main" id="{63D9F10D-22C0-45D4-86DF-ADC8B30550A5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65163" y="4703763"/>
            <a:ext cx="5318125" cy="347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Zitate aus der Umfrage: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im Alltag, im Institut wird "</a:t>
            </a:r>
            <a:r>
              <a:rPr lang="de-DE" sz="1100" b="1" dirty="0"/>
              <a:t>historische Karte</a:t>
            </a:r>
            <a:r>
              <a:rPr lang="de-DE" sz="1100" dirty="0"/>
              <a:t>" als alleiniger Begriff für beide Bedeutungen verwendet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beide Begriffe sind unscharf definiert, sowohl in Bezug untereinander als auch zu den "</a:t>
            </a:r>
            <a:r>
              <a:rPr lang="de-DE" sz="1100" b="1" dirty="0"/>
              <a:t>aktuellen</a:t>
            </a:r>
            <a:r>
              <a:rPr lang="de-DE" sz="1100" dirty="0"/>
              <a:t>" Karten.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Begriff </a:t>
            </a:r>
            <a:r>
              <a:rPr lang="de-DE" sz="1100" b="1" dirty="0"/>
              <a:t>alte Karte </a:t>
            </a:r>
            <a:r>
              <a:rPr lang="de-DE" sz="1100" dirty="0"/>
              <a:t>ist mir zu unkonkret, oftmals ist er sehr subjektiv geprägt.</a:t>
            </a:r>
          </a:p>
          <a:p>
            <a:r>
              <a:rPr lang="de-DE" sz="1100" dirty="0"/>
              <a:t>Wir folgen hier der GND, die für die Formalerschließung den Begriff "</a:t>
            </a:r>
            <a:r>
              <a:rPr lang="de-DE" sz="1100" b="1" dirty="0" err="1"/>
              <a:t>Altkarte</a:t>
            </a:r>
            <a:r>
              <a:rPr lang="de-DE" sz="1100" dirty="0"/>
              <a:t>" (für Karten bis 1850) vorgibt (http://d-nb.info/gnd/4611904-8), in der Verschlagwortung jedoch "</a:t>
            </a:r>
            <a:r>
              <a:rPr lang="de-DE" sz="1100" b="1" dirty="0"/>
              <a:t>historische Karte</a:t>
            </a:r>
            <a:r>
              <a:rPr lang="de-DE" sz="1100" dirty="0"/>
              <a:t>" (http://d-nb.info/gnd/4238091-1) vorsieht. Ganz glücklich sind wir damit jedoch nicht.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Darüber hinaus wird "</a:t>
            </a:r>
            <a:r>
              <a:rPr lang="de-DE" sz="1100" b="1" dirty="0"/>
              <a:t>historische Karte</a:t>
            </a:r>
            <a:r>
              <a:rPr lang="de-DE" sz="1100" dirty="0"/>
              <a:t>" von </a:t>
            </a:r>
            <a:r>
              <a:rPr lang="de-DE" sz="1100" dirty="0" err="1"/>
              <a:t>Nutzer:innen</a:t>
            </a:r>
            <a:r>
              <a:rPr lang="de-DE" sz="1100" dirty="0"/>
              <a:t> häufig synonym zu "</a:t>
            </a:r>
            <a:r>
              <a:rPr lang="de-DE" sz="1100" b="1" dirty="0"/>
              <a:t>Geschichtskarte</a:t>
            </a:r>
            <a:r>
              <a:rPr lang="de-DE" sz="1100" dirty="0"/>
              <a:t>" gesetzt.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b="1" dirty="0" err="1"/>
              <a:t>Altkarte</a:t>
            </a:r>
            <a:r>
              <a:rPr lang="de-DE" sz="1100" dirty="0"/>
              <a:t>: Ist eine ehemals zeitgenössische Karte, welche durch neue Ausgaben überholt worden 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Eine alte Karte bzw. eine </a:t>
            </a:r>
            <a:r>
              <a:rPr lang="de-DE" sz="1100" dirty="0" err="1"/>
              <a:t>Altkarte</a:t>
            </a:r>
            <a:r>
              <a:rPr lang="de-DE" sz="1100" dirty="0"/>
              <a:t> deutet in der Bezeichnung an, das die (historische) Information nicht mehr aktuell ist. Nicht mehr aktuell in zweierlei Hinsicht: Es sind heute nicht mehr vorhandene Geoinformationen verzeichnet und vice </a:t>
            </a:r>
            <a:r>
              <a:rPr lang="de-DE" sz="1100" dirty="0" err="1"/>
              <a:t>versa</a:t>
            </a:r>
            <a:r>
              <a:rPr lang="de-DE" sz="11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Eine </a:t>
            </a:r>
            <a:r>
              <a:rPr lang="de-DE" sz="1100" b="1" dirty="0"/>
              <a:t>historische Karte </a:t>
            </a:r>
            <a:r>
              <a:rPr lang="de-DE" sz="1100" dirty="0"/>
              <a:t>ist für mich älter als eine alte Karte. Außerdem erwarte ich bei historischen Karten handgemalte Karten, während alte Karten auch bereits digital erzeugt worden sein können.</a:t>
            </a:r>
          </a:p>
        </p:txBody>
      </p:sp>
    </p:spTree>
    <p:extLst>
      <p:ext uri="{BB962C8B-B14F-4D97-AF65-F5344CB8AC3E}">
        <p14:creationId xmlns:p14="http://schemas.microsoft.com/office/powerpoint/2010/main" val="172036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74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66FDA9-FC36-477A-81B6-DB41580FFD7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fid-karten@sbb.sppk-berlin.de" TargetMode="Externa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hyperlink" Target="mailto:fid-karten@sbb.sppk-berlin.de" TargetMode="External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:\AKTUELL\_FID\VorträgeTexte\Intergeo_2018\Grafik FID Karten_h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6" y="2060848"/>
            <a:ext cx="7394848" cy="3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47564" y="404664"/>
            <a:ext cx="78488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Fachinformationsdienst Kartographie und Geobasisdaten </a:t>
            </a:r>
            <a:r>
              <a:rPr lang="de-DE" sz="2400" b="1" kern="1200" baseline="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de-DE" sz="2400" b="1" kern="1200" baseline="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2400" b="1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FID Karten-</a:t>
            </a:r>
            <a:r>
              <a:rPr lang="de-DE" sz="2400" b="1" kern="1200" baseline="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endParaRPr lang="de-DE" sz="18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de-DE" sz="1800" b="1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Kartenabteilung der Staatsbibliothek zu Berlin </a:t>
            </a:r>
          </a:p>
          <a:p>
            <a:pPr algn="ctr"/>
            <a:r>
              <a:rPr lang="de-DE" sz="1800" b="1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in Zusammenarbeit mit dem BKG</a:t>
            </a:r>
            <a:endParaRPr lang="de-DE" b="1" dirty="0">
              <a:solidFill>
                <a:srgbClr val="1D3374"/>
              </a:solidFill>
            </a:endParaRPr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6323982" y="6000305"/>
            <a:ext cx="1848418" cy="532490"/>
            <a:chOff x="6323982" y="5932643"/>
            <a:chExt cx="1848418" cy="532490"/>
          </a:xfrm>
        </p:grpSpPr>
        <p:sp>
          <p:nvSpPr>
            <p:cNvPr id="30" name="Textfeld 29"/>
            <p:cNvSpPr txBox="1"/>
            <p:nvPr userDrawn="1"/>
          </p:nvSpPr>
          <p:spPr>
            <a:xfrm>
              <a:off x="6323982" y="5932643"/>
              <a:ext cx="9444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0" dirty="0">
                  <a:solidFill>
                    <a:srgbClr val="1D3374"/>
                  </a:solidFill>
                </a:rPr>
                <a:t>Gefördert durch</a:t>
              </a:r>
            </a:p>
          </p:txBody>
        </p:sp>
        <p:pic>
          <p:nvPicPr>
            <p:cNvPr id="1035" name="Picture 11" descr="\\pk.de\sbb\ZentraleVorlagen\Allgemeine Vorlagen für alle\Logos andere Institutionen\Deutsche Forschungsgemeinschaft\DFG_Logo_blau.ti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9" y="6244417"/>
              <a:ext cx="1728191" cy="22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feld 30"/>
          <p:cNvSpPr txBox="1"/>
          <p:nvPr userDrawn="1"/>
        </p:nvSpPr>
        <p:spPr>
          <a:xfrm>
            <a:off x="868139" y="6002134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0" dirty="0">
                <a:solidFill>
                  <a:srgbClr val="1D3374"/>
                </a:solidFill>
              </a:rPr>
              <a:t>Ein Dienst der</a:t>
            </a:r>
          </a:p>
        </p:txBody>
      </p:sp>
      <p:pic>
        <p:nvPicPr>
          <p:cNvPr id="1036" name="Picture 12" descr="\\pk.de\sbb\ZentraleVorlagen\Allgemeine Vorlagen für alle\Logos der SBB\SBB_Gesamt\Officeprogramme und Internet\SBB_Logo_s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6" y="6160958"/>
            <a:ext cx="1386668" cy="4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hteck 41"/>
          <p:cNvSpPr/>
          <p:nvPr userDrawn="1"/>
        </p:nvSpPr>
        <p:spPr>
          <a:xfrm>
            <a:off x="647564" y="2204864"/>
            <a:ext cx="784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0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Cornelia Koch</a:t>
            </a:r>
          </a:p>
          <a:p>
            <a:pPr algn="ctr"/>
            <a:r>
              <a:rPr lang="de-DE" sz="1000" b="0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fid-karten@sbb.spk-berlin.de</a:t>
            </a:r>
            <a:endParaRPr lang="de-DE" sz="1000" b="0" kern="1200" dirty="0">
              <a:solidFill>
                <a:srgbClr val="1D3374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de-DE" sz="1200" b="0" kern="1200" dirty="0">
              <a:solidFill>
                <a:srgbClr val="1D3374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32" name="Gerade Verbindung 31"/>
          <p:cNvCxnSpPr/>
          <p:nvPr userDrawn="1"/>
        </p:nvCxnSpPr>
        <p:spPr>
          <a:xfrm>
            <a:off x="971600" y="5949280"/>
            <a:ext cx="7200800" cy="0"/>
          </a:xfrm>
          <a:prstGeom prst="line">
            <a:avLst/>
          </a:prstGeom>
          <a:ln w="3175">
            <a:solidFill>
              <a:srgbClr val="1D3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527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40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03813" y="6537719"/>
            <a:ext cx="2057400" cy="365125"/>
          </a:xfrm>
          <a:prstGeom prst="rect">
            <a:avLst/>
          </a:prstGeom>
        </p:spPr>
        <p:txBody>
          <a:bodyPr/>
          <a:lstStyle/>
          <a:p>
            <a:fld id="{455DB7FC-1412-4959-9F28-EDB07BE1BE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71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0494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0494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504941"/>
            <a:ext cx="2057400" cy="365125"/>
          </a:xfrm>
          <a:prstGeom prst="rect">
            <a:avLst/>
          </a:prstGeom>
        </p:spPr>
        <p:txBody>
          <a:bodyPr/>
          <a:lstStyle/>
          <a:p>
            <a:fld id="{455DB7FC-1412-4959-9F28-EDB07BE1BE5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15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3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70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7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0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2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8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/>
            </a:lvl1pPr>
            <a:lvl2pPr marL="800100" indent="-342900">
              <a:buFont typeface="Arial" panose="020B0604020202020204" pitchFamily="34" charset="0"/>
              <a:buChar char="•"/>
              <a:defRPr sz="2200"/>
            </a:lvl2pPr>
            <a:lvl3pPr marL="804863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196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09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1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77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9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06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79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59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3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228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1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2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7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45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00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6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433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65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3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59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08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62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3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0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/>
            </a:lvl1pPr>
            <a:lvl2pPr marL="800100" indent="-342900">
              <a:buFont typeface="Arial" panose="020B0604020202020204" pitchFamily="34" charset="0"/>
              <a:buChar char="•"/>
              <a:defRPr sz="2200"/>
            </a:lvl2pPr>
            <a:lvl3pPr marL="804863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119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:\AKTUELL\_FID\VorträgeTexte\Intergeo_2018\Grafik FID Karten_h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6" y="2473073"/>
            <a:ext cx="7394848" cy="3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0" y="66829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de-DE" sz="1800" b="1" dirty="0">
                <a:solidFill>
                  <a:srgbClr val="1D3374"/>
                </a:solidFill>
              </a:rPr>
              <a:t>Fachinformationsdienst Kartographie und Geobasisdaten</a:t>
            </a:r>
            <a:endParaRPr lang="de-DE" sz="2400" b="1" dirty="0">
              <a:solidFill>
                <a:srgbClr val="1D3374"/>
              </a:solidFill>
            </a:endParaRPr>
          </a:p>
          <a:p>
            <a:pPr algn="ctr" defTabSz="914400"/>
            <a:endParaRPr lang="de-DE" sz="2400" b="1" dirty="0">
              <a:solidFill>
                <a:srgbClr val="1D3374"/>
              </a:solidFill>
            </a:endParaRPr>
          </a:p>
          <a:p>
            <a:pPr algn="ctr" defTabSz="914400"/>
            <a:r>
              <a:rPr lang="de-D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Glossar </a:t>
            </a:r>
          </a:p>
          <a:p>
            <a:pPr algn="ctr" defTabSz="914400"/>
            <a:r>
              <a:rPr lang="de-D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zu kartographischen Fachbegriffen </a:t>
            </a:r>
          </a:p>
          <a:p>
            <a:pPr algn="ctr" defTabSz="914400"/>
            <a:r>
              <a:rPr lang="de-D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 Kontext einer Kartensammlung</a:t>
            </a:r>
          </a:p>
          <a:p>
            <a:pPr algn="ctr" defTabSz="914400"/>
            <a:endParaRPr lang="de-DE" sz="2400" b="1" dirty="0">
              <a:solidFill>
                <a:srgbClr val="1D3374"/>
              </a:solidFill>
            </a:endParaRPr>
          </a:p>
          <a:p>
            <a:pPr algn="ctr" defTabSz="914400"/>
            <a:endParaRPr lang="de-DE" sz="2400" b="1" dirty="0">
              <a:solidFill>
                <a:srgbClr val="1D3374"/>
              </a:solidFill>
            </a:endParaRPr>
          </a:p>
          <a:p>
            <a:pPr algn="ctr" defTabSz="914400"/>
            <a:endParaRPr lang="de-DE" b="1" dirty="0">
              <a:solidFill>
                <a:prstClr val="black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A039E91-62CD-4D94-B1C3-4E2AB56CA59A}"/>
              </a:ext>
            </a:extLst>
          </p:cNvPr>
          <p:cNvGrpSpPr/>
          <p:nvPr userDrawn="1"/>
        </p:nvGrpSpPr>
        <p:grpSpPr>
          <a:xfrm>
            <a:off x="0" y="6195175"/>
            <a:ext cx="9144000" cy="597047"/>
            <a:chOff x="0" y="6000305"/>
            <a:chExt cx="9144000" cy="597047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95BF14A6-0B00-479E-BC77-347D3F259EE6}"/>
                </a:ext>
              </a:extLst>
            </p:cNvPr>
            <p:cNvGrpSpPr/>
            <p:nvPr userDrawn="1"/>
          </p:nvGrpSpPr>
          <p:grpSpPr>
            <a:xfrm>
              <a:off x="6323982" y="6000305"/>
              <a:ext cx="1848418" cy="532490"/>
              <a:chOff x="6323982" y="5932643"/>
              <a:chExt cx="1848418" cy="532490"/>
            </a:xfrm>
          </p:grpSpPr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5145BEB9-A1B3-4457-9E22-9F673E482B39}"/>
                  </a:ext>
                </a:extLst>
              </p:cNvPr>
              <p:cNvSpPr txBox="1"/>
              <p:nvPr userDrawn="1"/>
            </p:nvSpPr>
            <p:spPr>
              <a:xfrm>
                <a:off x="6323982" y="5932643"/>
                <a:ext cx="94448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de-DE" sz="900" dirty="0">
                    <a:solidFill>
                      <a:srgbClr val="1D3374"/>
                    </a:solidFill>
                  </a:rPr>
                  <a:t>Gefördert durch</a:t>
                </a:r>
              </a:p>
            </p:txBody>
          </p:sp>
          <p:pic>
            <p:nvPicPr>
              <p:cNvPr id="19" name="Picture 11" descr="\\pk.de\sbb\ZentraleVorlagen\Allgemeine Vorlagen für alle\Logos andere Institutionen\Deutsche Forschungsgemeinschaft\DFG_Logo_blau.tif">
                <a:extLst>
                  <a:ext uri="{FF2B5EF4-FFF2-40B4-BE49-F238E27FC236}">
                    <a16:creationId xmlns:a16="http://schemas.microsoft.com/office/drawing/2014/main" id="{64CA5A33-CE34-4AA4-9296-FC106DE70CD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4209" y="6244417"/>
                <a:ext cx="1728191" cy="2207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4B0C345-8CF9-43D0-9DBF-67332B2FBF42}"/>
                </a:ext>
              </a:extLst>
            </p:cNvPr>
            <p:cNvSpPr txBox="1"/>
            <p:nvPr userDrawn="1"/>
          </p:nvSpPr>
          <p:spPr>
            <a:xfrm>
              <a:off x="868139" y="6002134"/>
              <a:ext cx="8386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DE" sz="900" dirty="0">
                  <a:solidFill>
                    <a:srgbClr val="1D3374"/>
                  </a:solidFill>
                </a:rPr>
                <a:t>Ein Dienst der</a:t>
              </a:r>
            </a:p>
          </p:txBody>
        </p:sp>
        <p:pic>
          <p:nvPicPr>
            <p:cNvPr id="16" name="Picture 12" descr="\\pk.de\sbb\ZentraleVorlagen\Allgemeine Vorlagen für alle\Logos der SBB\SBB_Gesamt\Officeprogramme und Internet\SBB_Logo_sRGB.png">
              <a:extLst>
                <a:ext uri="{FF2B5EF4-FFF2-40B4-BE49-F238E27FC236}">
                  <a16:creationId xmlns:a16="http://schemas.microsoft.com/office/drawing/2014/main" id="{E11886E2-7AFE-4980-98CF-717B990443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76" y="6160958"/>
              <a:ext cx="1386668" cy="43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Gerade Verbindung 31">
              <a:extLst>
                <a:ext uri="{FF2B5EF4-FFF2-40B4-BE49-F238E27FC236}">
                  <a16:creationId xmlns:a16="http://schemas.microsoft.com/office/drawing/2014/main" id="{6AB241FE-9DA6-4CB6-983F-1BC87A38FEAA}"/>
                </a:ext>
              </a:extLst>
            </p:cNvPr>
            <p:cNvCxnSpPr/>
            <p:nvPr userDrawn="1"/>
          </p:nvCxnSpPr>
          <p:spPr>
            <a:xfrm>
              <a:off x="0" y="6000305"/>
              <a:ext cx="9144000" cy="0"/>
            </a:xfrm>
            <a:prstGeom prst="line">
              <a:avLst/>
            </a:prstGeom>
            <a:ln w="3175">
              <a:solidFill>
                <a:srgbClr val="1D33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63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8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07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06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127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507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430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538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66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59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:\AKTUELL\_FID\VorträgeTexte\Intergeo_2018\Grafik FID Karten_h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6" y="2060848"/>
            <a:ext cx="7394848" cy="3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647564" y="404664"/>
            <a:ext cx="78488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Fachinformationsdienst Kartographie und Geobasisdaten </a:t>
            </a:r>
            <a:r>
              <a:rPr lang="de-DE" sz="2400" b="1" kern="1200" baseline="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r>
              <a:rPr lang="de-DE" sz="2400" b="1" kern="1200" baseline="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2400" b="1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FID Karten-</a:t>
            </a:r>
            <a:r>
              <a:rPr lang="de-DE" sz="2400" b="1" kern="1200" baseline="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ctr"/>
            <a:endParaRPr lang="de-DE" sz="18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de-DE" sz="1800" b="1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Kartenabteilung der Staatsbibliothek zu Berlin </a:t>
            </a:r>
          </a:p>
          <a:p>
            <a:pPr algn="ctr"/>
            <a:r>
              <a:rPr lang="de-DE" sz="1800" b="1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in Zusammenarbeit mit dem BKG</a:t>
            </a:r>
            <a:endParaRPr lang="de-DE" b="1" dirty="0">
              <a:solidFill>
                <a:srgbClr val="1D3374"/>
              </a:solidFill>
            </a:endParaRPr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6323982" y="6000305"/>
            <a:ext cx="1848418" cy="532490"/>
            <a:chOff x="6323982" y="5932643"/>
            <a:chExt cx="1848418" cy="532490"/>
          </a:xfrm>
        </p:grpSpPr>
        <p:sp>
          <p:nvSpPr>
            <p:cNvPr id="30" name="Textfeld 29"/>
            <p:cNvSpPr txBox="1"/>
            <p:nvPr userDrawn="1"/>
          </p:nvSpPr>
          <p:spPr>
            <a:xfrm>
              <a:off x="6323982" y="5932643"/>
              <a:ext cx="9444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0" dirty="0">
                  <a:solidFill>
                    <a:srgbClr val="1D3374"/>
                  </a:solidFill>
                </a:rPr>
                <a:t>Gefördert durch</a:t>
              </a:r>
            </a:p>
          </p:txBody>
        </p:sp>
        <p:pic>
          <p:nvPicPr>
            <p:cNvPr id="1035" name="Picture 11" descr="\\pk.de\sbb\ZentraleVorlagen\Allgemeine Vorlagen für alle\Logos andere Institutionen\Deutsche Forschungsgemeinschaft\DFG_Logo_blau.ti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9" y="6244417"/>
              <a:ext cx="1728191" cy="22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feld 30"/>
          <p:cNvSpPr txBox="1"/>
          <p:nvPr userDrawn="1"/>
        </p:nvSpPr>
        <p:spPr>
          <a:xfrm>
            <a:off x="868139" y="6002134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0" dirty="0">
                <a:solidFill>
                  <a:srgbClr val="1D3374"/>
                </a:solidFill>
              </a:rPr>
              <a:t>Ein Dienst der</a:t>
            </a:r>
          </a:p>
        </p:txBody>
      </p:sp>
      <p:pic>
        <p:nvPicPr>
          <p:cNvPr id="1036" name="Picture 12" descr="\\pk.de\sbb\ZentraleVorlagen\Allgemeine Vorlagen für alle\Logos der SBB\SBB_Gesamt\Officeprogramme und Internet\SBB_Logo_s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6" y="6160958"/>
            <a:ext cx="1386668" cy="43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hteck 41"/>
          <p:cNvSpPr/>
          <p:nvPr userDrawn="1"/>
        </p:nvSpPr>
        <p:spPr>
          <a:xfrm>
            <a:off x="647564" y="2204864"/>
            <a:ext cx="7848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400" b="0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</a:rPr>
              <a:t>Cornelia Koch</a:t>
            </a:r>
          </a:p>
          <a:p>
            <a:pPr algn="ctr"/>
            <a:r>
              <a:rPr lang="de-DE" sz="1000" b="0" kern="1200" dirty="0">
                <a:solidFill>
                  <a:srgbClr val="1D3374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fid-karten@sbb.spk-berlin.de</a:t>
            </a:r>
            <a:endParaRPr lang="de-DE" sz="1000" b="0" kern="1200" dirty="0">
              <a:solidFill>
                <a:srgbClr val="1D3374"/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endParaRPr lang="de-DE" sz="1200" b="0" kern="1200" dirty="0">
              <a:solidFill>
                <a:srgbClr val="1D3374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32" name="Gerade Verbindung 31"/>
          <p:cNvCxnSpPr/>
          <p:nvPr userDrawn="1"/>
        </p:nvCxnSpPr>
        <p:spPr>
          <a:xfrm>
            <a:off x="971600" y="5949280"/>
            <a:ext cx="7200800" cy="0"/>
          </a:xfrm>
          <a:prstGeom prst="line">
            <a:avLst/>
          </a:prstGeom>
          <a:ln w="3175">
            <a:solidFill>
              <a:srgbClr val="1D3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5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/>
            </a:lvl1pPr>
            <a:lvl2pPr marL="800100" indent="-342900">
              <a:buFont typeface="Arial" panose="020B0604020202020204" pitchFamily="34" charset="0"/>
              <a:buChar char="•"/>
              <a:defRPr sz="2200"/>
            </a:lvl2pPr>
            <a:lvl3pPr marL="804863" indent="0">
              <a:buNone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728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20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388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0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834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060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138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1442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686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306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2825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5DB7FC-1412-4959-9F28-EDB07BE1BE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2414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9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07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6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F67E-63E5-442C-86D2-557F467D7AF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81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hyperlink" Target="https://creativecommons.org/licenses/by-nc-sa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3354"/>
            <a:ext cx="9144000" cy="5988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90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30888" y="65819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F67E-63E5-442C-86D2-557F467D7AF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50" name="Picture 2" descr="H:\AKTUELL\_FID\VorträgeTexte\Intergeo_2018\Grafik FID Karten_hl_trans6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072"/>
            <a:ext cx="8618984" cy="42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AKTUELL\_FID\VorträgeTexte\Intergeo_2018\dfg_logo_schriftzug_weiss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76" y="250103"/>
            <a:ext cx="224110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 userDrawn="1"/>
        </p:nvSpPr>
        <p:spPr>
          <a:xfrm>
            <a:off x="6573637" y="62459"/>
            <a:ext cx="8611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bg1"/>
                </a:solidFill>
              </a:rPr>
              <a:t>Gefördert durch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89" y="125478"/>
            <a:ext cx="1601634" cy="50400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4740889" y="37059"/>
            <a:ext cx="7649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bg1"/>
                </a:solidFill>
              </a:rPr>
              <a:t>Ein Dienst der</a:t>
            </a:r>
          </a:p>
        </p:txBody>
      </p:sp>
      <p:sp>
        <p:nvSpPr>
          <p:cNvPr id="8" name="Textplatzhalter 7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98D25ED-BC5D-46C4-8AA0-C5A8237BA2A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9" y="138748"/>
            <a:ext cx="1196522" cy="360000"/>
          </a:xfrm>
          <a:prstGeom prst="rect">
            <a:avLst/>
          </a:prstGeom>
        </p:spPr>
      </p:pic>
      <p:sp>
        <p:nvSpPr>
          <p:cNvPr id="13" name="Datumsplatzhalter 4">
            <a:extLst>
              <a:ext uri="{FF2B5EF4-FFF2-40B4-BE49-F238E27FC236}">
                <a16:creationId xmlns:a16="http://schemas.microsoft.com/office/drawing/2014/main" id="{5752F9CD-88B7-4751-A8A5-F8C56FA1EEFF}"/>
              </a:ext>
            </a:extLst>
          </p:cNvPr>
          <p:cNvSpPr txBox="1">
            <a:spLocks/>
          </p:cNvSpPr>
          <p:nvPr userDrawn="1"/>
        </p:nvSpPr>
        <p:spPr>
          <a:xfrm>
            <a:off x="3913312" y="6602183"/>
            <a:ext cx="1295400" cy="181240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de-DE" altLang="de-DE" sz="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2025 / </a:t>
            </a:r>
            <a:r>
              <a:rPr lang="de-DE" altLang="de-DE" sz="800" dirty="0">
                <a:solidFill>
                  <a:schemeClr val="bg1">
                    <a:lumMod val="65000"/>
                  </a:schemeClr>
                </a:solidFill>
                <a:latin typeface="+mj-lt"/>
                <a:hlinkClick r:id="rId18"/>
              </a:rPr>
              <a:t>CC-BY-NC-SA 4.0</a:t>
            </a:r>
            <a:endParaRPr lang="de-DE" altLang="de-DE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53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21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A6AE-20F3-469F-A75B-D5778212E2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ABA2C-5C17-49D6-A704-F23EC15E6553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C4EC-9826-47B1-9D16-E0FD424AA3D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7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62508" y="1057490"/>
            <a:ext cx="8618984" cy="5395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30888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D3DF67E-63E5-442C-86D2-557F467D7AFF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H:\AKTUELL\_FID\VorträgeTexte\Intergeo_2018\Grafik FID Karten_hl_trans60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072"/>
            <a:ext cx="8618984" cy="42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4049563" y="298504"/>
            <a:ext cx="4803201" cy="721994"/>
            <a:chOff x="4049563" y="298504"/>
            <a:chExt cx="4803201" cy="721994"/>
          </a:xfrm>
        </p:grpSpPr>
        <p:pic>
          <p:nvPicPr>
            <p:cNvPr id="2051" name="Picture 3" descr="H:\AKTUELL\_FID\VorträgeTexte\Intergeo_2018\dfg_logo_schriftzug_weiss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115" y="600246"/>
              <a:ext cx="2740649" cy="35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 userDrawn="1"/>
          </p:nvSpPr>
          <p:spPr>
            <a:xfrm>
              <a:off x="6012160" y="298504"/>
              <a:ext cx="10294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DE" sz="1000" dirty="0">
                  <a:solidFill>
                    <a:prstClr val="white"/>
                  </a:solidFill>
                </a:rPr>
                <a:t>Gefördert durch</a:t>
              </a:r>
            </a:p>
          </p:txBody>
        </p:sp>
        <p:pic>
          <p:nvPicPr>
            <p:cNvPr id="11" name="Grafik 1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563" y="425570"/>
              <a:ext cx="1890589" cy="594928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 userDrawn="1"/>
          </p:nvSpPr>
          <p:spPr>
            <a:xfrm>
              <a:off x="4060518" y="302459"/>
              <a:ext cx="9092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de-DE" sz="1000" dirty="0">
                  <a:solidFill>
                    <a:prstClr val="white"/>
                  </a:solidFill>
                </a:rPr>
                <a:t>Ein Dienst 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11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33354"/>
            <a:ext cx="9144000" cy="6224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30888" y="65306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F67E-63E5-442C-86D2-557F467D7AF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50" name="Picture 2" descr="H:\AKTUELL\_FID\VorträgeTexte\Intergeo_2018\Grafik FID Karten_hl_trans6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072"/>
            <a:ext cx="8618984" cy="42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760B0FA-73CC-49B7-ABC6-71A1F1AA990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9" y="138748"/>
            <a:ext cx="119652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5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fid-karten@sbb.spk-berlin.de" TargetMode="External"/><Relationship Id="rId3" Type="http://schemas.openxmlformats.org/officeDocument/2006/relationships/hyperlink" Target="https://kartographie.staatsbibliothek-berlin.de/startseite/ueber-uns-fid-karten/#top" TargetMode="External"/><Relationship Id="rId7" Type="http://schemas.openxmlformats.org/officeDocument/2006/relationships/hyperlink" Target="https://kartographie.staatsbibliothek-berlin.de/startseite/aktuelles/newslett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openbiblio.social/@fidkarten" TargetMode="External"/><Relationship Id="rId11" Type="http://schemas.openxmlformats.org/officeDocument/2006/relationships/image" Target="../media/image34.jpeg"/><Relationship Id="rId5" Type="http://schemas.openxmlformats.org/officeDocument/2006/relationships/hyperlink" Target="https://blog.sbb.berlin/karten/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kartographie.staatsbibliothek-berlin.de/startseite/aktuelles/" TargetMode="External"/><Relationship Id="rId9" Type="http://schemas.openxmlformats.org/officeDocument/2006/relationships/hyperlink" Target="https://staatsbibliothek-berlin.de/die-staatsbibliothek/abteilungen/karten/service-und-benutzung/kartenlesesae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ographie.staatsbibliothek-berlin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kartographie.staatsbibliothek-berlin.de/startseite/aktuelles/gefoerderte-projekte/" TargetMode="External"/><Relationship Id="rId5" Type="http://schemas.openxmlformats.org/officeDocument/2006/relationships/hyperlink" Target="https://www.dfg.de/de/foerderung/foerdermoeglichkeiten/programme/infrastruktur/lis/lis-foerderangebote/fachinfodienste-wissenschaft" TargetMode="External"/><Relationship Id="rId4" Type="http://schemas.openxmlformats.org/officeDocument/2006/relationships/hyperlink" Target="https://staatsbibliothek-berlin.de/die-staatsbibliothek/abteilungen/kart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kartographie.staatsbibliothek-berlin.de/startseite/bestandsrecherche/" TargetMode="External"/><Relationship Id="rId3" Type="http://schemas.openxmlformats.org/officeDocument/2006/relationships/hyperlink" Target="https://kartographie.staatsbibliothek-berlin.de/startseite/service/erwerbung/" TargetMode="External"/><Relationship Id="rId7" Type="http://schemas.openxmlformats.org/officeDocument/2006/relationships/hyperlink" Target="https://kartographie.staatsbibliothek-berlin.de/startseite/service/geodatenvermittlung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hyperlink" Target="https://kartographie.staatsbibliothek-berlin.de/startseite/ressourcen/bibliographia-cartographica/" TargetMode="External"/><Relationship Id="rId5" Type="http://schemas.openxmlformats.org/officeDocument/2006/relationships/hyperlink" Target="https://kartographie.staatsbibliothek-berlin.de/startseite/service/digitalisierung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kartographie.staatsbibliothek-berlin.de/startseite/ressourcen/repositorium-kartographie/" TargetMode="Externa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i.org/10.48711/20220201-0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oi.org/10.48711/20220201-0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ographie.staatsbibliothek-berlin.de/startseite/glossar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hyperlink" Target="https://kartographie.staatsbibliothek-berlin.de/startseite/glossar/#schlagwoerter" TargetMode="External"/><Relationship Id="rId4" Type="http://schemas.openxmlformats.org/officeDocument/2006/relationships/hyperlink" Target="https://kartographie.staatsbibliothek-berlin.de/startseite/glossar/#quell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CCDAB31-0741-45B2-B3B1-234591B81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94" y="3166562"/>
            <a:ext cx="1028106" cy="3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3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E52D3F-5EE2-43B2-8205-0D2EDDF4CB5A}"/>
              </a:ext>
            </a:extLst>
          </p:cNvPr>
          <p:cNvSpPr/>
          <p:nvPr/>
        </p:nvSpPr>
        <p:spPr>
          <a:xfrm>
            <a:off x="399" y="635431"/>
            <a:ext cx="9144000" cy="6222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Recherche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4F9F77-2E8B-461C-A155-AF18F623187B}"/>
              </a:ext>
            </a:extLst>
          </p:cNvPr>
          <p:cNvSpPr txBox="1"/>
          <p:nvPr/>
        </p:nvSpPr>
        <p:spPr>
          <a:xfrm>
            <a:off x="242135" y="666381"/>
            <a:ext cx="538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Glossar am Beispiel des Fachbegriffs </a:t>
            </a:r>
            <a:r>
              <a:rPr lang="de-DE" sz="2000" b="1" i="1" dirty="0">
                <a:solidFill>
                  <a:schemeClr val="tx2"/>
                </a:solidFill>
              </a:rPr>
              <a:t>Geodaten I</a:t>
            </a:r>
            <a:endParaRPr lang="de-DE" sz="2000" b="1" i="1" baseline="30000" dirty="0">
              <a:solidFill>
                <a:schemeClr val="tx2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453531-65CA-42CA-9873-6F5A6B234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45" y="3566099"/>
            <a:ext cx="5316727" cy="36468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0EF463-1A11-492F-8495-972BBAB30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481" y="1942588"/>
            <a:ext cx="5847371" cy="1611519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430DCA0-52B3-479A-AF1B-BFCAED40E8D1}"/>
              </a:ext>
            </a:extLst>
          </p:cNvPr>
          <p:cNvSpPr/>
          <p:nvPr/>
        </p:nvSpPr>
        <p:spPr>
          <a:xfrm>
            <a:off x="3891883" y="2254326"/>
            <a:ext cx="689674" cy="18598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61A77F-A7BC-4D96-9D76-B467E1DD2C0C}"/>
              </a:ext>
            </a:extLst>
          </p:cNvPr>
          <p:cNvSpPr txBox="1"/>
          <p:nvPr/>
        </p:nvSpPr>
        <p:spPr>
          <a:xfrm>
            <a:off x="242135" y="1074413"/>
            <a:ext cx="52682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+mj-lt"/>
              </a:rPr>
              <a:t>Recherche: alphabetisch, Schlagwörter, Volltextsuche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CC62B6D-AD9B-4A33-8FCC-F6F7536E4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386" y="1514324"/>
            <a:ext cx="7606244" cy="355368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601CAD68-0FC6-4879-BC1F-35460E35E8EF}"/>
              </a:ext>
            </a:extLst>
          </p:cNvPr>
          <p:cNvSpPr/>
          <p:nvPr/>
        </p:nvSpPr>
        <p:spPr>
          <a:xfrm>
            <a:off x="2780831" y="1526447"/>
            <a:ext cx="244549" cy="35086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E1341ECE-8BDB-48F7-8392-5163619D0B6C}"/>
              </a:ext>
            </a:extLst>
          </p:cNvPr>
          <p:cNvCxnSpPr>
            <a:cxnSpLocks/>
          </p:cNvCxnSpPr>
          <p:nvPr/>
        </p:nvCxnSpPr>
        <p:spPr>
          <a:xfrm>
            <a:off x="7906466" y="1954015"/>
            <a:ext cx="0" cy="15313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48F1E8C6-28B3-47C0-B43D-6179BC91D26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91" t="10049"/>
          <a:stretch/>
        </p:blipFill>
        <p:spPr>
          <a:xfrm>
            <a:off x="8052549" y="1134747"/>
            <a:ext cx="493310" cy="293609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16A3D9-19C4-458B-86D4-35B29B89B412}"/>
              </a:ext>
            </a:extLst>
          </p:cNvPr>
          <p:cNvCxnSpPr/>
          <p:nvPr/>
        </p:nvCxnSpPr>
        <p:spPr>
          <a:xfrm>
            <a:off x="5434172" y="1279231"/>
            <a:ext cx="25200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FBA73AB-332C-400E-A3B4-45749D11F84F}"/>
              </a:ext>
            </a:extLst>
          </p:cNvPr>
          <p:cNvCxnSpPr>
            <a:cxnSpLocks/>
          </p:cNvCxnSpPr>
          <p:nvPr/>
        </p:nvCxnSpPr>
        <p:spPr>
          <a:xfrm>
            <a:off x="8733043" y="1954015"/>
            <a:ext cx="0" cy="32999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A78A56F3-EB17-46F6-8214-466FF795C0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1604"/>
          <a:stretch/>
        </p:blipFill>
        <p:spPr>
          <a:xfrm>
            <a:off x="367547" y="4376652"/>
            <a:ext cx="4358367" cy="232786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A5D50C49-B64F-40F7-AA81-0073A177C3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8818"/>
          <a:stretch/>
        </p:blipFill>
        <p:spPr>
          <a:xfrm>
            <a:off x="4136865" y="5337351"/>
            <a:ext cx="4679940" cy="113957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2C6C507B-76A6-4197-9E95-3B50FE2A73EC}"/>
              </a:ext>
            </a:extLst>
          </p:cNvPr>
          <p:cNvSpPr txBox="1"/>
          <p:nvPr/>
        </p:nvSpPr>
        <p:spPr>
          <a:xfrm>
            <a:off x="317989" y="4016770"/>
            <a:ext cx="22284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+mj-lt"/>
              </a:rPr>
              <a:t>Quellen (Überblick)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C6E7B5-618C-460A-B73F-4729E850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69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E52D3F-5EE2-43B2-8205-0D2EDDF4CB5A}"/>
              </a:ext>
            </a:extLst>
          </p:cNvPr>
          <p:cNvSpPr/>
          <p:nvPr/>
        </p:nvSpPr>
        <p:spPr>
          <a:xfrm>
            <a:off x="0" y="635432"/>
            <a:ext cx="9144000" cy="590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Recherche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4F9F77-2E8B-461C-A155-AF18F623187B}"/>
              </a:ext>
            </a:extLst>
          </p:cNvPr>
          <p:cNvSpPr txBox="1"/>
          <p:nvPr/>
        </p:nvSpPr>
        <p:spPr>
          <a:xfrm>
            <a:off x="242135" y="666381"/>
            <a:ext cx="5296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Glossar am Beispiel des Fachbegriffs </a:t>
            </a:r>
            <a:r>
              <a:rPr lang="de-DE" sz="2000" b="1" i="1" dirty="0">
                <a:solidFill>
                  <a:schemeClr val="tx2"/>
                </a:solidFill>
              </a:rPr>
              <a:t>Geodaten II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AB36842-764E-4F27-B8AB-EAC1E6961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61"/>
          <a:stretch/>
        </p:blipFill>
        <p:spPr>
          <a:xfrm>
            <a:off x="1354300" y="4288463"/>
            <a:ext cx="7313046" cy="21620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661A77F-A7BC-4D96-9D76-B467E1DD2C0C}"/>
              </a:ext>
            </a:extLst>
          </p:cNvPr>
          <p:cNvSpPr txBox="1"/>
          <p:nvPr/>
        </p:nvSpPr>
        <p:spPr>
          <a:xfrm>
            <a:off x="242135" y="1068909"/>
            <a:ext cx="446474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+mj-lt"/>
              </a:rPr>
              <a:t>Ausgangssituation: Geodatenzugangsgesetz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0979B20-DBE0-432B-8609-E2DD8C3F63FA}"/>
              </a:ext>
            </a:extLst>
          </p:cNvPr>
          <p:cNvSpPr txBox="1"/>
          <p:nvPr/>
        </p:nvSpPr>
        <p:spPr>
          <a:xfrm>
            <a:off x="242135" y="3554877"/>
            <a:ext cx="74966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+mj-lt"/>
              </a:rPr>
              <a:t>Beschreibung im Glossar: mehrdimensional und praxisorientiert; </a:t>
            </a:r>
          </a:p>
          <a:p>
            <a:r>
              <a:rPr lang="de-DE" sz="1700" b="1" dirty="0">
                <a:solidFill>
                  <a:schemeClr val="tx2"/>
                </a:solidFill>
                <a:latin typeface="+mj-lt"/>
              </a:rPr>
              <a:t>      Icon setzt Bezug zur </a:t>
            </a:r>
            <a:r>
              <a:rPr lang="de-DE" sz="1700" b="1" dirty="0" err="1">
                <a:solidFill>
                  <a:schemeClr val="tx2"/>
                </a:solidFill>
                <a:latin typeface="+mj-lt"/>
              </a:rPr>
              <a:t>Stabi</a:t>
            </a:r>
            <a:r>
              <a:rPr lang="de-DE" sz="1700" b="1" dirty="0">
                <a:solidFill>
                  <a:schemeClr val="tx2"/>
                </a:solidFill>
                <a:latin typeface="+mj-lt"/>
              </a:rPr>
              <a:t> / Verlinkungen auf andere Fachtermini des Glossars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58B2193-94E0-477F-835D-C745734E5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94"/>
          <a:stretch/>
        </p:blipFill>
        <p:spPr>
          <a:xfrm>
            <a:off x="1354300" y="1519376"/>
            <a:ext cx="7313046" cy="4990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8A6EADB-38F6-4E06-A396-715791C6EC80}"/>
              </a:ext>
            </a:extLst>
          </p:cNvPr>
          <p:cNvSpPr txBox="1"/>
          <p:nvPr/>
        </p:nvSpPr>
        <p:spPr>
          <a:xfrm>
            <a:off x="1354300" y="2026060"/>
            <a:ext cx="6708696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Komplexer Begriff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sehr allgemein beschrieben: beinhaltet ALLE kartographischen Produkte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Akteure nutzen den Begriff unterschiedlich: Missverständnisse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muss für die Praxis differenziert werden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113426-1F9C-45A7-9809-138548852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72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E52D3F-5EE2-43B2-8205-0D2EDDF4CB5A}"/>
              </a:ext>
            </a:extLst>
          </p:cNvPr>
          <p:cNvSpPr/>
          <p:nvPr/>
        </p:nvSpPr>
        <p:spPr>
          <a:xfrm>
            <a:off x="0" y="635431"/>
            <a:ext cx="9144000" cy="589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Recherche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4F9F77-2E8B-461C-A155-AF18F623187B}"/>
              </a:ext>
            </a:extLst>
          </p:cNvPr>
          <p:cNvSpPr txBox="1"/>
          <p:nvPr/>
        </p:nvSpPr>
        <p:spPr>
          <a:xfrm>
            <a:off x="242135" y="666381"/>
            <a:ext cx="5392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Glossar am Beispiel des Fachbegriffs </a:t>
            </a:r>
            <a:r>
              <a:rPr lang="de-DE" sz="2000" b="1" i="1" dirty="0">
                <a:solidFill>
                  <a:schemeClr val="tx2"/>
                </a:solidFill>
              </a:rPr>
              <a:t>Geodaten III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61A77F-A7BC-4D96-9D76-B467E1DD2C0C}"/>
              </a:ext>
            </a:extLst>
          </p:cNvPr>
          <p:cNvSpPr txBox="1"/>
          <p:nvPr/>
        </p:nvSpPr>
        <p:spPr>
          <a:xfrm>
            <a:off x="242134" y="1069782"/>
            <a:ext cx="84025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+mj-lt"/>
              </a:rPr>
              <a:t>Geodaten-Produkte in der bibliothekarischen Praxis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99DE1C0-215B-4E93-AC3F-271F75B89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136"/>
          <a:stretch/>
        </p:blipFill>
        <p:spPr>
          <a:xfrm>
            <a:off x="824821" y="1575590"/>
            <a:ext cx="7311600" cy="256963"/>
          </a:xfrm>
          <a:prstGeom prst="rect">
            <a:avLst/>
          </a:prstGeom>
          <a:ln>
            <a:noFill/>
          </a:ln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97C2931-0508-4142-9969-B5E1BA347D53}"/>
              </a:ext>
            </a:extLst>
          </p:cNvPr>
          <p:cNvGrpSpPr/>
          <p:nvPr/>
        </p:nvGrpSpPr>
        <p:grpSpPr>
          <a:xfrm>
            <a:off x="998202" y="4872995"/>
            <a:ext cx="7424706" cy="369332"/>
            <a:chOff x="998202" y="5483839"/>
            <a:chExt cx="7424706" cy="36933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7CD0565-BEFE-4C20-A4B2-5B464691A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166" r="2167" b="54897"/>
            <a:stretch/>
          </p:blipFill>
          <p:spPr>
            <a:xfrm>
              <a:off x="998202" y="5532645"/>
              <a:ext cx="7200000" cy="30408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B472173-920E-408A-B336-5A1314F261CD}"/>
                </a:ext>
              </a:extLst>
            </p:cNvPr>
            <p:cNvSpPr txBox="1"/>
            <p:nvPr/>
          </p:nvSpPr>
          <p:spPr>
            <a:xfrm>
              <a:off x="8079544" y="548383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EEDD4BC-5842-4F3F-922B-E0114EE136D4}"/>
              </a:ext>
            </a:extLst>
          </p:cNvPr>
          <p:cNvGrpSpPr/>
          <p:nvPr/>
        </p:nvGrpSpPr>
        <p:grpSpPr>
          <a:xfrm>
            <a:off x="992078" y="4603337"/>
            <a:ext cx="7386945" cy="369332"/>
            <a:chOff x="1000170" y="5152189"/>
            <a:chExt cx="7386945" cy="369332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5647894F-3735-4557-BE9A-B8180F776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953" b="95454"/>
            <a:stretch/>
          </p:blipFill>
          <p:spPr>
            <a:xfrm>
              <a:off x="1000170" y="5215994"/>
              <a:ext cx="7200000" cy="242196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15964C6-1DA0-48F2-8244-E1B0BE380D59}"/>
                </a:ext>
              </a:extLst>
            </p:cNvPr>
            <p:cNvSpPr txBox="1"/>
            <p:nvPr/>
          </p:nvSpPr>
          <p:spPr>
            <a:xfrm>
              <a:off x="8043751" y="515218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2801345-E2D4-4CF4-A125-115FD9B0BB5A}"/>
              </a:ext>
            </a:extLst>
          </p:cNvPr>
          <p:cNvGrpSpPr/>
          <p:nvPr/>
        </p:nvGrpSpPr>
        <p:grpSpPr>
          <a:xfrm>
            <a:off x="1000171" y="5154218"/>
            <a:ext cx="7200000" cy="369332"/>
            <a:chOff x="1000171" y="5827054"/>
            <a:chExt cx="7200000" cy="36933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F093DEB-D196-4A4B-BC67-CAE893F9E1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4664" r="2191" b="19938"/>
            <a:stretch/>
          </p:blipFill>
          <p:spPr>
            <a:xfrm>
              <a:off x="1000171" y="5882138"/>
              <a:ext cx="7200000" cy="276508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D239393-2971-4F0D-ADE2-B8CC6EFC3C56}"/>
                </a:ext>
              </a:extLst>
            </p:cNvPr>
            <p:cNvSpPr txBox="1"/>
            <p:nvPr/>
          </p:nvSpPr>
          <p:spPr>
            <a:xfrm>
              <a:off x="4814389" y="582705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chemeClr val="bg1">
                      <a:lumMod val="50000"/>
                    </a:schemeClr>
                  </a:solidFill>
                </a:rPr>
                <a:t>…</a:t>
              </a:r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8D248873-0C6C-4CCC-9E9B-59AB9F685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" t="7678" r="85713" b="86322"/>
          <a:stretch/>
        </p:blipFill>
        <p:spPr>
          <a:xfrm>
            <a:off x="7466951" y="1601522"/>
            <a:ext cx="1008726" cy="196055"/>
          </a:xfrm>
          <a:prstGeom prst="rect">
            <a:avLst/>
          </a:prstGeom>
          <a:ln>
            <a:noFill/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67BC19B-EEA7-4293-84E5-5BEA7DC6B0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97"/>
          <a:stretch/>
        </p:blipFill>
        <p:spPr>
          <a:xfrm>
            <a:off x="1017121" y="1892173"/>
            <a:ext cx="7311600" cy="26989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8F9D564-7FF7-486E-9006-E0AFC73352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435"/>
          <a:stretch/>
        </p:blipFill>
        <p:spPr>
          <a:xfrm>
            <a:off x="998202" y="5670387"/>
            <a:ext cx="7237735" cy="827517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1B5DBE5E-50FC-4B07-81FD-6824D4D2E3D6}"/>
              </a:ext>
            </a:extLst>
          </p:cNvPr>
          <p:cNvSpPr/>
          <p:nvPr/>
        </p:nvSpPr>
        <p:spPr>
          <a:xfrm>
            <a:off x="1017121" y="5669743"/>
            <a:ext cx="7311600" cy="82751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solidFill>
                  <a:schemeClr val="bg1">
                    <a:lumMod val="50000"/>
                  </a:schemeClr>
                </a:solidFill>
              </a:ln>
              <a:noFill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893E1AB-742E-44E7-AC1E-983F169E865A}"/>
              </a:ext>
            </a:extLst>
          </p:cNvPr>
          <p:cNvSpPr txBox="1"/>
          <p:nvPr/>
        </p:nvSpPr>
        <p:spPr>
          <a:xfrm>
            <a:off x="8035659" y="616304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45930D-9B97-4E16-BEE8-812A0964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E284AA-B740-4548-A4A4-998607CD6112}"/>
              </a:ext>
            </a:extLst>
          </p:cNvPr>
          <p:cNvSpPr/>
          <p:nvPr/>
        </p:nvSpPr>
        <p:spPr>
          <a:xfrm>
            <a:off x="1014460" y="4595915"/>
            <a:ext cx="7315200" cy="92071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26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E52D3F-5EE2-43B2-8205-0D2EDDF4CB5A}"/>
              </a:ext>
            </a:extLst>
          </p:cNvPr>
          <p:cNvSpPr/>
          <p:nvPr/>
        </p:nvSpPr>
        <p:spPr>
          <a:xfrm>
            <a:off x="0" y="635432"/>
            <a:ext cx="9144000" cy="590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Recherche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4F9F77-2E8B-461C-A155-AF18F623187B}"/>
              </a:ext>
            </a:extLst>
          </p:cNvPr>
          <p:cNvSpPr txBox="1"/>
          <p:nvPr/>
        </p:nvSpPr>
        <p:spPr>
          <a:xfrm>
            <a:off x="242135" y="666381"/>
            <a:ext cx="540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Glossar am Beispiel des Fachbegriffs </a:t>
            </a:r>
            <a:r>
              <a:rPr lang="de-DE" sz="2000" b="1" i="1" dirty="0">
                <a:solidFill>
                  <a:schemeClr val="tx2"/>
                </a:solidFill>
              </a:rPr>
              <a:t>Geodaten IV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661A77F-A7BC-4D96-9D76-B467E1DD2C0C}"/>
              </a:ext>
            </a:extLst>
          </p:cNvPr>
          <p:cNvSpPr txBox="1"/>
          <p:nvPr/>
        </p:nvSpPr>
        <p:spPr>
          <a:xfrm>
            <a:off x="242135" y="1067482"/>
            <a:ext cx="382341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+mj-lt"/>
              </a:rPr>
              <a:t>Kommentarmöglichkeit für Nutzende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EC3BBF9-E1E5-4677-955B-139E62C465BF}"/>
              </a:ext>
            </a:extLst>
          </p:cNvPr>
          <p:cNvSpPr txBox="1"/>
          <p:nvPr/>
        </p:nvSpPr>
        <p:spPr>
          <a:xfrm>
            <a:off x="698845" y="1467592"/>
            <a:ext cx="777975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Kommentarfunktion direkt unter der Beschreibung </a:t>
            </a:r>
            <a:r>
              <a:rPr lang="de-DE" sz="1700" i="1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Geodaten</a:t>
            </a: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angeordnet</a:t>
            </a:r>
          </a:p>
          <a:p>
            <a:pPr marL="177800" indent="-177800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Angabe des Karten-Anwendenden-Fachbereichs (Nachvollziehbarkeit) </a:t>
            </a:r>
          </a:p>
          <a:p>
            <a:pPr marL="177800" indent="-177800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Nach redaktioneller Freigabe: Kommentar sichtbar / Übersicht am Kopf des Glossars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ABBD6057-7ED6-440A-B1C8-91DF7B5AA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0" t="18339" r="71134" b="16170"/>
          <a:stretch/>
        </p:blipFill>
        <p:spPr>
          <a:xfrm>
            <a:off x="6818923" y="2567094"/>
            <a:ext cx="2029138" cy="306638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AAFBE16-2B56-4316-856B-CD4E6916F2E1}"/>
              </a:ext>
            </a:extLst>
          </p:cNvPr>
          <p:cNvSpPr txBox="1"/>
          <p:nvPr/>
        </p:nvSpPr>
        <p:spPr>
          <a:xfrm>
            <a:off x="242135" y="2862007"/>
            <a:ext cx="36843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+mj-lt"/>
              </a:rPr>
              <a:t>Beispiel für den Einsatz in der Lehre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1147919-4540-456A-8D3F-7E91C9DB7504}"/>
              </a:ext>
            </a:extLst>
          </p:cNvPr>
          <p:cNvSpPr txBox="1"/>
          <p:nvPr/>
        </p:nvSpPr>
        <p:spPr>
          <a:xfrm>
            <a:off x="545248" y="3303983"/>
            <a:ext cx="63669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Einladung an Studierende / Azubi zu kommentieren &amp; zu diskutieren:</a:t>
            </a:r>
          </a:p>
          <a:p>
            <a:pPr marL="358775" lvl="1" indent="-179388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Ergänzung / Schärfung der Begriffsbeschreibung</a:t>
            </a:r>
          </a:p>
          <a:p>
            <a:pPr marL="358775" lvl="1" indent="-179388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Diskrepanzen zu bekannten Definitionen</a:t>
            </a:r>
          </a:p>
          <a:p>
            <a:pPr marL="358775" lvl="1" indent="-179388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Vorschläge für Begriffe</a:t>
            </a:r>
          </a:p>
          <a:p>
            <a:pPr marL="358775" lvl="1" indent="-179388"/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 Umgang mit der Beschreibung vielschichtiger Fachbegriffe</a:t>
            </a:r>
          </a:p>
          <a:p>
            <a:pPr marL="358775" lvl="1" indent="-179388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Interdisziplinäre Sichtweise</a:t>
            </a:r>
          </a:p>
          <a:p>
            <a:pPr marL="358775" lvl="1" indent="-179388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Verständnis</a:t>
            </a:r>
          </a:p>
          <a:p>
            <a:pPr marL="358775" lvl="1" indent="-179388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Praxistauglichkeit</a:t>
            </a:r>
          </a:p>
          <a:p>
            <a:pPr marL="358775" lvl="1" indent="-179388">
              <a:buFontTx/>
              <a:buChar char="-"/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  <a:p>
            <a:pPr marL="0" lvl="1"/>
            <a:endParaRPr lang="de-DE" sz="1700" dirty="0">
              <a:solidFill>
                <a:srgbClr val="1D337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/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&amp; Nutzung der Kommentarfunktion für ein </a:t>
            </a:r>
            <a:r>
              <a:rPr lang="de-DE" sz="1700" dirty="0" err="1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feedback</a:t>
            </a: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 den FID Karten</a:t>
            </a:r>
          </a:p>
          <a:p>
            <a:pPr lvl="1"/>
            <a:endParaRPr lang="de-DE" sz="1700" dirty="0">
              <a:solidFill>
                <a:srgbClr val="1D337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FB8C3A-A4EC-4DB6-937B-57DDB75F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37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-39756" y="1165679"/>
            <a:ext cx="92237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66725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FID Webseite </a:t>
            </a:r>
          </a:p>
          <a:p>
            <a:pPr marL="179387"/>
            <a:r>
              <a:rPr lang="de-DE" sz="1700" i="1" dirty="0">
                <a:solidFill>
                  <a:srgbClr val="1F497D"/>
                </a:solidFill>
                <a:cs typeface="Calibri" panose="020F0502020204030204" pitchFamily="34" charset="0"/>
              </a:rPr>
              <a:t>		</a:t>
            </a:r>
            <a:r>
              <a:rPr lang="de-DE" sz="1700" dirty="0">
                <a:hlinkClick r:id="rId3"/>
              </a:rPr>
              <a:t>Über uns – FID Karten</a:t>
            </a:r>
            <a:endParaRPr lang="de-DE" sz="1700" dirty="0"/>
          </a:p>
          <a:p>
            <a:pPr marL="179387"/>
            <a:r>
              <a:rPr lang="de-DE" sz="1700" dirty="0"/>
              <a:t>		</a:t>
            </a:r>
            <a:r>
              <a:rPr lang="de-DE" sz="1700" dirty="0">
                <a:hlinkClick r:id="rId4"/>
              </a:rPr>
              <a:t>Aktuelles – FID Karten</a:t>
            </a:r>
            <a:endParaRPr lang="de-DE" sz="1700" dirty="0"/>
          </a:p>
          <a:p>
            <a:pPr marL="179387"/>
            <a:r>
              <a:rPr lang="de-DE" sz="1700" dirty="0"/>
              <a:t>		</a:t>
            </a:r>
            <a:r>
              <a:rPr lang="de-DE" sz="1700" dirty="0">
                <a:hlinkClick r:id="rId5"/>
              </a:rPr>
              <a:t>KARTEN - SBB aktuell</a:t>
            </a:r>
            <a:r>
              <a:rPr lang="de-DE" sz="1700" dirty="0"/>
              <a:t> (BLOG der </a:t>
            </a:r>
            <a:r>
              <a:rPr lang="de-DE" sz="1700" dirty="0" err="1"/>
              <a:t>Stabi</a:t>
            </a:r>
            <a:r>
              <a:rPr lang="de-DE" sz="1700" dirty="0"/>
              <a:t>)</a:t>
            </a:r>
          </a:p>
          <a:p>
            <a:pPr marL="179387"/>
            <a:r>
              <a:rPr lang="de-DE" sz="1700" dirty="0"/>
              <a:t>	</a:t>
            </a:r>
            <a:r>
              <a:rPr lang="de-DE" sz="2000" dirty="0"/>
              <a:t>	</a:t>
            </a:r>
            <a:endParaRPr lang="de-DE" sz="2000" i="1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de-DE" sz="1700" b="1" dirty="0" err="1">
                <a:solidFill>
                  <a:srgbClr val="1F497D"/>
                </a:solidFill>
              </a:rPr>
              <a:t>Social</a:t>
            </a:r>
            <a:r>
              <a:rPr lang="de-DE" sz="1700" b="1" dirty="0">
                <a:solidFill>
                  <a:srgbClr val="1F497D"/>
                </a:solidFill>
              </a:rPr>
              <a:t> Media (Mastodon)</a:t>
            </a:r>
          </a:p>
          <a:p>
            <a:pPr marL="179387"/>
            <a:r>
              <a:rPr lang="de-DE" sz="1700" b="1" dirty="0">
                <a:solidFill>
                  <a:srgbClr val="1F497D"/>
                </a:solidFill>
              </a:rPr>
              <a:t>		</a:t>
            </a:r>
            <a:r>
              <a:rPr lang="de-DE" sz="1700" dirty="0">
                <a:hlinkClick r:id="rId6"/>
              </a:rPr>
              <a:t>FID Karten (@</a:t>
            </a:r>
            <a:r>
              <a:rPr lang="de-DE" sz="1700" dirty="0" err="1">
                <a:hlinkClick r:id="rId6"/>
              </a:rPr>
              <a:t>fidkarten@openbiblio.social</a:t>
            </a:r>
            <a:r>
              <a:rPr lang="de-DE" sz="1700" dirty="0">
                <a:hlinkClick r:id="rId6"/>
              </a:rPr>
              <a:t>) - </a:t>
            </a:r>
            <a:r>
              <a:rPr lang="de-DE" sz="1700" dirty="0" err="1">
                <a:hlinkClick r:id="rId6"/>
              </a:rPr>
              <a:t>OpenBiblio.Social</a:t>
            </a:r>
            <a:endParaRPr lang="de-DE" sz="1700" b="1" dirty="0">
              <a:solidFill>
                <a:srgbClr val="1F497D"/>
              </a:solidFill>
            </a:endParaRPr>
          </a:p>
          <a:p>
            <a:pPr marL="179387"/>
            <a:endParaRPr lang="de-DE" sz="2000" dirty="0">
              <a:solidFill>
                <a:srgbClr val="1F497D"/>
              </a:solidFill>
            </a:endParaRPr>
          </a:p>
          <a:p>
            <a:pPr marL="465137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rgbClr val="1F497D"/>
                </a:solidFill>
              </a:rPr>
              <a:t>Newsletter</a:t>
            </a:r>
          </a:p>
          <a:p>
            <a:pPr marL="898525" lvl="1"/>
            <a:r>
              <a:rPr lang="de-DE" sz="1700" dirty="0">
                <a:hlinkClick r:id="rId7"/>
              </a:rPr>
              <a:t>Newsletter – FID Karten</a:t>
            </a:r>
            <a:endParaRPr lang="de-DE" sz="1700" dirty="0"/>
          </a:p>
          <a:p>
            <a:pPr marL="898525" lvl="1"/>
            <a:endParaRPr lang="de-DE" sz="2000" dirty="0"/>
          </a:p>
          <a:p>
            <a:pPr marL="449263" lvl="1" indent="-271463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rgbClr val="1F497D"/>
                </a:solidFill>
              </a:rPr>
              <a:t>E-Mail </a:t>
            </a:r>
          </a:p>
          <a:p>
            <a:pPr marL="177800" lvl="1"/>
            <a:r>
              <a:rPr lang="de-DE" sz="1700" i="1" dirty="0">
                <a:solidFill>
                  <a:srgbClr val="1F497D"/>
                </a:solidFill>
                <a:cs typeface="Calibri" panose="020F0502020204030204" pitchFamily="34" charset="0"/>
              </a:rPr>
              <a:t>		</a:t>
            </a:r>
            <a:r>
              <a:rPr lang="de-DE" sz="1700" dirty="0">
                <a:hlinkClick r:id="rId8"/>
              </a:rPr>
              <a:t>fid-karten@sbb.spk-berlin.de</a:t>
            </a:r>
            <a:endParaRPr lang="de-DE" sz="1700" dirty="0"/>
          </a:p>
          <a:p>
            <a:pPr marL="177800" lvl="1"/>
            <a:endParaRPr lang="de-DE" sz="2000" i="1" dirty="0">
              <a:solidFill>
                <a:srgbClr val="1F497D"/>
              </a:solidFill>
              <a:cs typeface="Calibri" panose="020F0502020204030204" pitchFamily="34" charset="0"/>
            </a:endParaRPr>
          </a:p>
          <a:p>
            <a:pPr marL="468313" lvl="1" indent="-285750">
              <a:buFont typeface="Wingdings" panose="05000000000000000000" pitchFamily="2" charset="2"/>
              <a:buChar char="§"/>
              <a:defRPr/>
            </a:pPr>
            <a:r>
              <a:rPr lang="de-DE" sz="1700" b="1" dirty="0">
                <a:solidFill>
                  <a:srgbClr val="1F497D"/>
                </a:solidFill>
                <a:cs typeface="Calibri" panose="020F0502020204030204" pitchFamily="34" charset="0"/>
              </a:rPr>
              <a:t>Besuch an der Kartenabteilung </a:t>
            </a:r>
          </a:p>
          <a:p>
            <a:pPr marL="639763" lvl="2">
              <a:defRPr/>
            </a:pPr>
            <a:r>
              <a:rPr lang="de-DE" sz="1700" b="1" dirty="0">
                <a:solidFill>
                  <a:srgbClr val="1F497D"/>
                </a:solidFill>
                <a:cs typeface="Calibri" panose="020F0502020204030204" pitchFamily="34" charset="0"/>
              </a:rPr>
              <a:t>	</a:t>
            </a:r>
            <a:r>
              <a:rPr lang="de-DE" sz="1700" dirty="0">
                <a:solidFill>
                  <a:srgbClr val="1F497D"/>
                </a:solidFill>
                <a:cs typeface="Calibri" panose="020F0502020204030204" pitchFamily="34" charset="0"/>
                <a:hlinkClick r:id="rId9"/>
              </a:rPr>
              <a:t>Kartenlesesaal</a:t>
            </a:r>
            <a:r>
              <a:rPr lang="de-DE" sz="1700" dirty="0">
                <a:solidFill>
                  <a:srgbClr val="1F497D"/>
                </a:solidFill>
                <a:cs typeface="Calibri" panose="020F0502020204030204" pitchFamily="34" charset="0"/>
              </a:rPr>
              <a:t> (mit ca. 10.000 Bänden Fachliteratur)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80975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28440" y="759811"/>
            <a:ext cx="263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Weitere Informationen</a:t>
            </a:r>
            <a:endParaRPr kumimoji="0" lang="de-DE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2DB53A-9B6D-4632-85F1-85CD0CBC24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6209" y="1221416"/>
            <a:ext cx="2369892" cy="1582252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A24160-072A-438F-B71A-2DE5FC312A5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7"/>
          <a:stretch/>
        </p:blipFill>
        <p:spPr>
          <a:xfrm>
            <a:off x="5921701" y="4300116"/>
            <a:ext cx="3074400" cy="1557211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3DFF2C6-04FE-48F5-8137-96EB93929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204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AA16B46-A151-41B8-8441-E067A2990AA7}"/>
              </a:ext>
            </a:extLst>
          </p:cNvPr>
          <p:cNvSpPr/>
          <p:nvPr/>
        </p:nvSpPr>
        <p:spPr>
          <a:xfrm>
            <a:off x="0" y="644434"/>
            <a:ext cx="9144000" cy="588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1" y="1331686"/>
            <a:ext cx="9144000" cy="4870564"/>
          </a:xfrm>
          <a:prstGeom prst="rect">
            <a:avLst/>
          </a:prstGeom>
          <a:effectLst>
            <a:glow rad="127000">
              <a:schemeClr val="bg1">
                <a:alpha val="90000"/>
              </a:schemeClr>
            </a:glow>
          </a:effectLst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700" b="1" dirty="0" err="1">
                <a:solidFill>
                  <a:schemeClr val="tx2"/>
                </a:solidFill>
              </a:rPr>
              <a:t>Kurz</a:t>
            </a:r>
            <a:r>
              <a:rPr lang="en-US" sz="1700" b="1" dirty="0">
                <a:solidFill>
                  <a:schemeClr val="tx2"/>
                </a:solidFill>
              </a:rPr>
              <a:t>: </a:t>
            </a:r>
            <a:r>
              <a:rPr lang="en-US" sz="1700" dirty="0">
                <a:solidFill>
                  <a:schemeClr val="tx2"/>
                </a:solidFill>
                <a:hlinkClick r:id="rId3"/>
              </a:rPr>
              <a:t>FID </a:t>
            </a:r>
            <a:r>
              <a:rPr lang="en-US" sz="1700" dirty="0" err="1">
                <a:solidFill>
                  <a:schemeClr val="tx2"/>
                </a:solidFill>
                <a:hlinkClick r:id="rId3"/>
              </a:rPr>
              <a:t>Karten</a:t>
            </a:r>
            <a:r>
              <a:rPr lang="en-US" sz="1700" dirty="0">
                <a:solidFill>
                  <a:schemeClr val="tx2"/>
                </a:solidFill>
                <a:hlinkClick r:id="rId3"/>
              </a:rPr>
              <a:t> </a:t>
            </a:r>
            <a:endParaRPr lang="en-US" sz="17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700" b="1" dirty="0" err="1">
                <a:solidFill>
                  <a:schemeClr val="tx2"/>
                </a:solidFill>
              </a:rPr>
              <a:t>Angesiedelt</a:t>
            </a:r>
            <a:r>
              <a:rPr lang="en-US" sz="1700" b="1" dirty="0">
                <a:solidFill>
                  <a:schemeClr val="tx2"/>
                </a:solidFill>
              </a:rPr>
              <a:t>: </a:t>
            </a:r>
            <a:r>
              <a:rPr lang="en-US" sz="1700" dirty="0">
                <a:solidFill>
                  <a:schemeClr val="tx2"/>
                </a:solidFill>
                <a:hlinkClick r:id="rId4"/>
              </a:rPr>
              <a:t>Kartenabteilung der </a:t>
            </a:r>
            <a:r>
              <a:rPr lang="en-US" sz="1700" dirty="0" err="1">
                <a:solidFill>
                  <a:schemeClr val="tx2"/>
                </a:solidFill>
                <a:hlinkClick r:id="rId4"/>
              </a:rPr>
              <a:t>Staatsbibliothek</a:t>
            </a:r>
            <a:r>
              <a:rPr lang="en-US" sz="1700" dirty="0">
                <a:solidFill>
                  <a:schemeClr val="tx2"/>
                </a:solidFill>
                <a:hlinkClick r:id="rId4"/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zu</a:t>
            </a:r>
            <a:r>
              <a:rPr lang="en-US" sz="1700" dirty="0">
                <a:solidFill>
                  <a:schemeClr val="tx2"/>
                </a:solidFill>
              </a:rPr>
              <a:t> Berlin </a:t>
            </a:r>
            <a:r>
              <a:rPr lang="en-US" sz="1700" dirty="0" err="1">
                <a:solidFill>
                  <a:schemeClr val="tx2"/>
                </a:solidFill>
              </a:rPr>
              <a:t>Preußischer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Kulturbesitz</a:t>
            </a:r>
            <a:endParaRPr lang="en-US" sz="17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b="1" dirty="0" err="1">
                <a:solidFill>
                  <a:schemeClr val="tx2"/>
                </a:solidFill>
              </a:rPr>
              <a:t>Gefördert</a:t>
            </a:r>
            <a:r>
              <a:rPr lang="en-US" sz="1700" b="1" dirty="0">
                <a:solidFill>
                  <a:schemeClr val="tx2"/>
                </a:solidFill>
              </a:rPr>
              <a:t> </a:t>
            </a:r>
            <a:r>
              <a:rPr lang="en-US" sz="1700" b="1" dirty="0" err="1">
                <a:solidFill>
                  <a:schemeClr val="tx2"/>
                </a:solidFill>
              </a:rPr>
              <a:t>durch</a:t>
            </a:r>
            <a:r>
              <a:rPr lang="en-US" sz="1700" b="1" dirty="0">
                <a:solidFill>
                  <a:schemeClr val="tx2"/>
                </a:solidFill>
              </a:rPr>
              <a:t>: DFG </a:t>
            </a:r>
            <a:r>
              <a:rPr lang="en-US" sz="1700" dirty="0">
                <a:solidFill>
                  <a:schemeClr val="tx2"/>
                </a:solidFill>
              </a:rPr>
              <a:t>“</a:t>
            </a:r>
            <a:r>
              <a:rPr lang="en-US" sz="1700" dirty="0" err="1">
                <a:solidFill>
                  <a:schemeClr val="tx2"/>
                </a:solidFill>
                <a:hlinkClick r:id="rId5"/>
              </a:rPr>
              <a:t>Fachinformationsdienste</a:t>
            </a:r>
            <a:r>
              <a:rPr lang="en-US" sz="1700" dirty="0">
                <a:solidFill>
                  <a:schemeClr val="tx2"/>
                </a:solidFill>
                <a:hlinkClick r:id="rId5"/>
              </a:rPr>
              <a:t> </a:t>
            </a:r>
            <a:r>
              <a:rPr lang="en-US" sz="1700" dirty="0" err="1">
                <a:solidFill>
                  <a:schemeClr val="tx2"/>
                </a:solidFill>
                <a:hlinkClick r:id="rId5"/>
              </a:rPr>
              <a:t>für</a:t>
            </a:r>
            <a:r>
              <a:rPr lang="en-US" sz="1700" dirty="0">
                <a:solidFill>
                  <a:schemeClr val="tx2"/>
                </a:solidFill>
                <a:hlinkClick r:id="rId5"/>
              </a:rPr>
              <a:t> die </a:t>
            </a:r>
            <a:r>
              <a:rPr lang="en-US" sz="1700" dirty="0" err="1">
                <a:solidFill>
                  <a:schemeClr val="tx2"/>
                </a:solidFill>
                <a:hlinkClick r:id="rId5"/>
              </a:rPr>
              <a:t>Wissenschaft</a:t>
            </a:r>
            <a:r>
              <a:rPr lang="en-US" sz="1700" dirty="0">
                <a:solidFill>
                  <a:schemeClr val="tx2"/>
                </a:solidFill>
              </a:rPr>
              <a:t>” (2014)</a:t>
            </a:r>
          </a:p>
          <a:p>
            <a:pPr lvl="2">
              <a:spcAft>
                <a:spcPts val="600"/>
              </a:spcAft>
            </a:pPr>
            <a:r>
              <a:rPr lang="en-US" sz="1700" dirty="0">
                <a:solidFill>
                  <a:schemeClr val="tx2"/>
                </a:solidFill>
              </a:rPr>
              <a:t>- in 3-Jahreszyklen (Dt.: ca. 40 </a:t>
            </a:r>
            <a:r>
              <a:rPr lang="en-US" sz="1700" dirty="0" err="1">
                <a:solidFill>
                  <a:schemeClr val="tx2"/>
                </a:solidFill>
              </a:rPr>
              <a:t>Fachinformationsdienste</a:t>
            </a:r>
            <a:r>
              <a:rPr lang="en-US" sz="1700" dirty="0">
                <a:solidFill>
                  <a:schemeClr val="tx2"/>
                </a:solidFill>
              </a:rPr>
              <a:t>)</a:t>
            </a:r>
          </a:p>
          <a:p>
            <a:pPr lvl="2">
              <a:spcAft>
                <a:spcPts val="600"/>
              </a:spcAft>
            </a:pPr>
            <a:r>
              <a:rPr lang="en-US" sz="1700" dirty="0">
                <a:solidFill>
                  <a:schemeClr val="tx2"/>
                </a:solidFill>
              </a:rPr>
              <a:t>- FID </a:t>
            </a:r>
            <a:r>
              <a:rPr lang="en-US" sz="1700" dirty="0" err="1">
                <a:solidFill>
                  <a:schemeClr val="tx2"/>
                </a:solidFill>
              </a:rPr>
              <a:t>Karten</a:t>
            </a:r>
            <a:r>
              <a:rPr lang="en-US" sz="1700" dirty="0">
                <a:solidFill>
                  <a:schemeClr val="tx2"/>
                </a:solidFill>
              </a:rPr>
              <a:t>: </a:t>
            </a:r>
            <a:r>
              <a:rPr lang="en-US" sz="1700" dirty="0" err="1">
                <a:solidFill>
                  <a:schemeClr val="tx2"/>
                </a:solidFill>
              </a:rPr>
              <a:t>seit</a:t>
            </a:r>
            <a:r>
              <a:rPr lang="en-US" sz="1700" dirty="0">
                <a:solidFill>
                  <a:schemeClr val="tx2"/>
                </a:solidFill>
              </a:rPr>
              <a:t> 2016; </a:t>
            </a:r>
            <a:r>
              <a:rPr lang="en-US" sz="1700" dirty="0" err="1">
                <a:solidFill>
                  <a:schemeClr val="tx2"/>
                </a:solidFill>
              </a:rPr>
              <a:t>derzeit</a:t>
            </a:r>
            <a:r>
              <a:rPr lang="en-US" sz="1700" dirty="0">
                <a:solidFill>
                  <a:schemeClr val="tx2"/>
                </a:solidFill>
              </a:rPr>
              <a:t> 3. </a:t>
            </a:r>
            <a:r>
              <a:rPr lang="en-US" sz="1700" dirty="0" err="1">
                <a:solidFill>
                  <a:schemeClr val="tx2"/>
                </a:solidFill>
              </a:rPr>
              <a:t>Förderphase</a:t>
            </a:r>
            <a:r>
              <a:rPr lang="en-US" sz="1700" dirty="0">
                <a:solidFill>
                  <a:schemeClr val="tx2"/>
                </a:solidFill>
              </a:rPr>
              <a:t> / </a:t>
            </a:r>
            <a:r>
              <a:rPr lang="en-US" sz="1700" dirty="0" err="1">
                <a:solidFill>
                  <a:schemeClr val="tx2"/>
                </a:solidFill>
              </a:rPr>
              <a:t>Antrag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für</a:t>
            </a:r>
            <a:r>
              <a:rPr lang="en-US" sz="1700" dirty="0">
                <a:solidFill>
                  <a:schemeClr val="tx2"/>
                </a:solidFill>
              </a:rPr>
              <a:t> 4. </a:t>
            </a:r>
            <a:r>
              <a:rPr lang="en-US" sz="1700" dirty="0" err="1">
                <a:solidFill>
                  <a:schemeClr val="tx2"/>
                </a:solidFill>
              </a:rPr>
              <a:t>Förderphase</a:t>
            </a:r>
            <a:endParaRPr lang="en-US" sz="1700" b="1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b="1" dirty="0" err="1">
                <a:solidFill>
                  <a:schemeClr val="tx2"/>
                </a:solidFill>
              </a:rPr>
              <a:t>Zielgruppe</a:t>
            </a:r>
            <a:r>
              <a:rPr lang="en-US" sz="1700" b="1" dirty="0">
                <a:solidFill>
                  <a:schemeClr val="tx2"/>
                </a:solidFill>
              </a:rPr>
              <a:t>: </a:t>
            </a:r>
          </a:p>
          <a:p>
            <a:pPr lvl="1">
              <a:spcAft>
                <a:spcPts val="600"/>
              </a:spcAft>
            </a:pPr>
            <a:r>
              <a:rPr lang="en-US" sz="1700" dirty="0">
                <a:solidFill>
                  <a:schemeClr val="tx2"/>
                </a:solidFill>
              </a:rPr>
              <a:t>	- </a:t>
            </a:r>
            <a:r>
              <a:rPr lang="en-US" sz="1700" dirty="0" err="1">
                <a:solidFill>
                  <a:schemeClr val="tx2"/>
                </a:solidFill>
              </a:rPr>
              <a:t>Kartographie</a:t>
            </a:r>
            <a:r>
              <a:rPr lang="en-US" sz="1700" dirty="0">
                <a:solidFill>
                  <a:schemeClr val="tx2"/>
                </a:solidFill>
              </a:rPr>
              <a:t>/Geoinformation </a:t>
            </a:r>
          </a:p>
          <a:p>
            <a:pPr lvl="1">
              <a:spcAft>
                <a:spcPts val="600"/>
              </a:spcAft>
            </a:pPr>
            <a:r>
              <a:rPr lang="en-US" sz="1700" dirty="0">
                <a:solidFill>
                  <a:schemeClr val="tx2"/>
                </a:solidFill>
              </a:rPr>
              <a:t>	- </a:t>
            </a:r>
            <a:r>
              <a:rPr lang="en-US" sz="1700" dirty="0" err="1">
                <a:solidFill>
                  <a:schemeClr val="tx2"/>
                </a:solidFill>
              </a:rPr>
              <a:t>Kartographie-Anwendende-Disziplinen</a:t>
            </a:r>
            <a:endParaRPr lang="en-US" sz="17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b="1" dirty="0">
                <a:solidFill>
                  <a:schemeClr val="tx2"/>
                </a:solidFill>
              </a:rPr>
              <a:t>Aufgabe</a:t>
            </a:r>
            <a:r>
              <a:rPr lang="en-US" sz="1700" dirty="0">
                <a:solidFill>
                  <a:schemeClr val="tx2"/>
                </a:solidFill>
              </a:rPr>
              <a:t>: Auf- und </a:t>
            </a:r>
            <a:r>
              <a:rPr lang="en-US" sz="1700" dirty="0" err="1">
                <a:solidFill>
                  <a:schemeClr val="tx2"/>
                </a:solidFill>
              </a:rPr>
              <a:t>Ausbau</a:t>
            </a:r>
            <a:r>
              <a:rPr lang="en-US" sz="1700" dirty="0">
                <a:solidFill>
                  <a:schemeClr val="tx2"/>
                </a:solidFill>
              </a:rPr>
              <a:t> der </a:t>
            </a:r>
            <a:r>
              <a:rPr lang="en-US" sz="1700" dirty="0" err="1">
                <a:solidFill>
                  <a:schemeClr val="tx2"/>
                </a:solidFill>
              </a:rPr>
              <a:t>digitalen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Forschungsumgebung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für</a:t>
            </a:r>
            <a:r>
              <a:rPr lang="en-US" sz="1700" dirty="0">
                <a:solidFill>
                  <a:schemeClr val="tx2"/>
                </a:solidFill>
              </a:rPr>
              <a:t> den </a:t>
            </a:r>
            <a:r>
              <a:rPr lang="en-US" sz="1700" dirty="0" err="1">
                <a:solidFill>
                  <a:schemeClr val="tx2"/>
                </a:solidFill>
              </a:rPr>
              <a:t>Spezialbedarf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1700" dirty="0">
                <a:solidFill>
                  <a:schemeClr val="tx2"/>
                </a:solidFill>
              </a:rPr>
              <a:t>	- </a:t>
            </a:r>
            <a:r>
              <a:rPr lang="en-US" sz="1700" dirty="0" err="1">
                <a:solidFill>
                  <a:schemeClr val="tx2"/>
                </a:solidFill>
              </a:rPr>
              <a:t>Bereitstellung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kartographischer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Materialien</a:t>
            </a:r>
            <a:r>
              <a:rPr lang="en-US" sz="1700" dirty="0">
                <a:solidFill>
                  <a:schemeClr val="tx2"/>
                </a:solidFill>
              </a:rPr>
              <a:t> und </a:t>
            </a:r>
            <a:r>
              <a:rPr lang="en-US" sz="1700" dirty="0" err="1">
                <a:solidFill>
                  <a:schemeClr val="tx2"/>
                </a:solidFill>
              </a:rPr>
              <a:t>digitaler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Infrastrukturen</a:t>
            </a:r>
            <a:endParaRPr lang="en-US" sz="1700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700" dirty="0">
                <a:solidFill>
                  <a:schemeClr val="tx2"/>
                </a:solidFill>
              </a:rPr>
              <a:t>	- </a:t>
            </a:r>
            <a:r>
              <a:rPr lang="en-US" sz="1700" dirty="0" err="1">
                <a:solidFill>
                  <a:schemeClr val="tx2"/>
                </a:solidFill>
              </a:rPr>
              <a:t>Individuelle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Begleitung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bzw</a:t>
            </a:r>
            <a:r>
              <a:rPr lang="en-US" sz="1700" dirty="0">
                <a:solidFill>
                  <a:schemeClr val="tx2"/>
                </a:solidFill>
              </a:rPr>
              <a:t>. </a:t>
            </a:r>
            <a:r>
              <a:rPr lang="en-US" sz="1700" dirty="0" err="1">
                <a:solidFill>
                  <a:schemeClr val="tx2"/>
                </a:solidFill>
              </a:rPr>
              <a:t>fachliche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 err="1">
                <a:solidFill>
                  <a:schemeClr val="tx2"/>
                </a:solidFill>
              </a:rPr>
              <a:t>Unterstützung</a:t>
            </a:r>
            <a:r>
              <a:rPr lang="en-US" sz="1700" dirty="0">
                <a:solidFill>
                  <a:schemeClr val="tx2"/>
                </a:solidFill>
              </a:rPr>
              <a:t> von </a:t>
            </a:r>
            <a:r>
              <a:rPr lang="en-US" sz="1700" dirty="0" err="1">
                <a:solidFill>
                  <a:schemeClr val="tx2"/>
                </a:solidFill>
                <a:hlinkClick r:id="rId6"/>
              </a:rPr>
              <a:t>Forschungsprojekten</a:t>
            </a:r>
            <a:endParaRPr lang="en-US" sz="1700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39489" y="758242"/>
            <a:ext cx="7384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Fachinformationsdienst Kartographie und Geobasisdaten: </a:t>
            </a:r>
            <a:r>
              <a:rPr lang="de-DE" sz="2000" b="1" dirty="0">
                <a:solidFill>
                  <a:schemeClr val="tx2"/>
                </a:solidFill>
              </a:rPr>
              <a:t>Überblick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F1D747-1B62-48CA-85C1-5901C290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3425" y="6536108"/>
            <a:ext cx="2057400" cy="365125"/>
          </a:xfrm>
        </p:spPr>
        <p:txBody>
          <a:bodyPr/>
          <a:lstStyle/>
          <a:p>
            <a:fld id="{455DB7FC-1412-4959-9F28-EDB07BE1BE5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5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54FCE69-F490-4C45-A85A-BCA705FBD74D}"/>
              </a:ext>
            </a:extLst>
          </p:cNvPr>
          <p:cNvSpPr txBox="1"/>
          <p:nvPr/>
        </p:nvSpPr>
        <p:spPr>
          <a:xfrm>
            <a:off x="461556" y="2914816"/>
            <a:ext cx="91169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dirty="0">
                <a:solidFill>
                  <a:schemeClr val="tx2"/>
                </a:solidFill>
              </a:rPr>
              <a:t>Die Kartenabteilung / der FID Karten: </a:t>
            </a:r>
            <a:r>
              <a:rPr lang="de-DE" sz="1700" b="1" dirty="0">
                <a:solidFill>
                  <a:schemeClr val="tx2"/>
                </a:solidFill>
              </a:rPr>
              <a:t>Schnittstelle zwischen Bibliothek und Wissenschaft.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7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</a:rPr>
              <a:t>Bedarfe</a:t>
            </a:r>
            <a:r>
              <a:rPr lang="de-DE" sz="1700" dirty="0">
                <a:solidFill>
                  <a:schemeClr val="tx2"/>
                </a:solidFill>
              </a:rPr>
              <a:t> der Fachcommunity werden hier ermittelt und </a:t>
            </a:r>
            <a:r>
              <a:rPr lang="de-DE" sz="1700" b="1" dirty="0">
                <a:solidFill>
                  <a:schemeClr val="tx2"/>
                </a:solidFill>
              </a:rPr>
              <a:t>kommuniziert.</a:t>
            </a:r>
          </a:p>
          <a:p>
            <a:endParaRPr lang="de-DE" sz="17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dirty="0">
                <a:solidFill>
                  <a:schemeClr val="tx2"/>
                </a:solidFill>
              </a:rPr>
              <a:t>Im bibliothekarisch-kartographischen Rahmen </a:t>
            </a:r>
            <a:r>
              <a:rPr lang="de-DE" sz="1700" b="1" dirty="0">
                <a:solidFill>
                  <a:schemeClr val="tx2"/>
                </a:solidFill>
              </a:rPr>
              <a:t>werden spezifische Services entwickelt.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2E19630-3A5B-49E7-BE9A-7B79A3F4B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4808" r="16422" b="11059"/>
          <a:stretch/>
        </p:blipFill>
        <p:spPr>
          <a:xfrm>
            <a:off x="379657" y="4794613"/>
            <a:ext cx="2561400" cy="148792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6" name="Picture 2" descr="Im Magazin der Staatsbibliothek zu Berlin">
            <a:extLst>
              <a:ext uri="{FF2B5EF4-FFF2-40B4-BE49-F238E27FC236}">
                <a16:creationId xmlns:a16="http://schemas.microsoft.com/office/drawing/2014/main" id="{4D932B7D-2F48-4362-95F9-DAF66742B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65" y="4795737"/>
            <a:ext cx="2643199" cy="14868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10BD0-E87C-44B5-AEDD-797C96653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596" y="1326135"/>
            <a:ext cx="1330808" cy="1390120"/>
          </a:xfrm>
          <a:prstGeom prst="rect">
            <a:avLst/>
          </a:prstGeom>
        </p:spPr>
      </p:pic>
      <p:pic>
        <p:nvPicPr>
          <p:cNvPr id="1028" name="Picture 4" descr="Seekartensichtung an der Kartenabteilung der Stabi Berlin">
            <a:extLst>
              <a:ext uri="{FF2B5EF4-FFF2-40B4-BE49-F238E27FC236}">
                <a16:creationId xmlns:a16="http://schemas.microsoft.com/office/drawing/2014/main" id="{935A492C-414F-4B58-9E45-1CBB99DF5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4902"/>
          <a:stretch/>
        </p:blipFill>
        <p:spPr bwMode="auto">
          <a:xfrm>
            <a:off x="6202945" y="4794613"/>
            <a:ext cx="2314495" cy="14868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B82F0A4-A547-4258-8162-C7EA93F4535D}"/>
              </a:ext>
            </a:extLst>
          </p:cNvPr>
          <p:cNvSpPr txBox="1"/>
          <p:nvPr/>
        </p:nvSpPr>
        <p:spPr>
          <a:xfrm>
            <a:off x="139489" y="758242"/>
            <a:ext cx="7981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Fachinformationsdienst</a:t>
            </a:r>
            <a:r>
              <a:rPr lang="de-DE" b="1" dirty="0"/>
              <a:t> Kartographie und Geobasisdaten:</a:t>
            </a:r>
            <a:r>
              <a:rPr lang="de-DE" b="1" dirty="0">
                <a:solidFill>
                  <a:schemeClr val="tx2"/>
                </a:solidFill>
              </a:rPr>
              <a:t> Fachlicher Austausch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35DB33A-02F8-4363-AEFA-562E429F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24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044978AF-712E-4646-8A5B-8AF234A91BB4}"/>
              </a:ext>
            </a:extLst>
          </p:cNvPr>
          <p:cNvSpPr/>
          <p:nvPr/>
        </p:nvSpPr>
        <p:spPr>
          <a:xfrm>
            <a:off x="0" y="644434"/>
            <a:ext cx="9144000" cy="588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39489" y="758242"/>
            <a:ext cx="723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Fachinformationsdienst Kartographie und Geobasisdaten: </a:t>
            </a:r>
            <a:r>
              <a:rPr lang="de-DE" sz="2000" b="1" dirty="0">
                <a:solidFill>
                  <a:schemeClr val="tx2"/>
                </a:solidFill>
              </a:rPr>
              <a:t>Services</a:t>
            </a:r>
            <a:endParaRPr lang="de-DE" sz="2000" dirty="0">
              <a:solidFill>
                <a:schemeClr val="tx2"/>
              </a:solidFill>
            </a:endParaRPr>
          </a:p>
        </p:txBody>
      </p:sp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8FBF9C89-014F-4BBC-9368-6AF014F03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49" y="2212545"/>
            <a:ext cx="1445669" cy="1440000"/>
          </a:xfrm>
          <a:prstGeom prst="rect">
            <a:avLst/>
          </a:prstGeom>
        </p:spPr>
      </p:pic>
      <p:pic>
        <p:nvPicPr>
          <p:cNvPr id="5" name="Grafik 4">
            <a:hlinkClick r:id="rId5"/>
            <a:extLst>
              <a:ext uri="{FF2B5EF4-FFF2-40B4-BE49-F238E27FC236}">
                <a16:creationId xmlns:a16="http://schemas.microsoft.com/office/drawing/2014/main" id="{A257C28D-6E88-470F-A85B-845010C540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12" y="2212545"/>
            <a:ext cx="1451383" cy="1440000"/>
          </a:xfrm>
          <a:prstGeom prst="rect">
            <a:avLst/>
          </a:prstGeom>
        </p:spPr>
      </p:pic>
      <p:pic>
        <p:nvPicPr>
          <p:cNvPr id="7" name="Grafik 6">
            <a:hlinkClick r:id="rId7"/>
            <a:extLst>
              <a:ext uri="{FF2B5EF4-FFF2-40B4-BE49-F238E27FC236}">
                <a16:creationId xmlns:a16="http://schemas.microsoft.com/office/drawing/2014/main" id="{63F2D6B5-AB94-4A1C-803E-87F21C12A3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75" y="2212545"/>
            <a:ext cx="1445669" cy="144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73D0EE94-E1E5-433A-BB86-579C071408C1}"/>
              </a:ext>
            </a:extLst>
          </p:cNvPr>
          <p:cNvSpPr txBox="1"/>
          <p:nvPr/>
        </p:nvSpPr>
        <p:spPr>
          <a:xfrm>
            <a:off x="1287408" y="1722962"/>
            <a:ext cx="27446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>
                <a:solidFill>
                  <a:schemeClr val="tx2"/>
                </a:solidFill>
              </a:rPr>
              <a:t>Kartographische Materialien</a:t>
            </a:r>
          </a:p>
        </p:txBody>
      </p:sp>
      <p:pic>
        <p:nvPicPr>
          <p:cNvPr id="10" name="Grafik 9">
            <a:hlinkClick r:id="rId9"/>
            <a:extLst>
              <a:ext uri="{FF2B5EF4-FFF2-40B4-BE49-F238E27FC236}">
                <a16:creationId xmlns:a16="http://schemas.microsoft.com/office/drawing/2014/main" id="{786648C9-4D80-4FFC-BDD4-52F7606D72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15" y="4370356"/>
            <a:ext cx="1451384" cy="1440000"/>
          </a:xfrm>
          <a:prstGeom prst="rect">
            <a:avLst/>
          </a:prstGeom>
        </p:spPr>
      </p:pic>
      <p:pic>
        <p:nvPicPr>
          <p:cNvPr id="11" name="Grafik 10">
            <a:hlinkClick r:id="rId11"/>
            <a:extLst>
              <a:ext uri="{FF2B5EF4-FFF2-40B4-BE49-F238E27FC236}">
                <a16:creationId xmlns:a16="http://schemas.microsoft.com/office/drawing/2014/main" id="{79FF0E7E-57A2-4036-9913-E71CFD816D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229" y="4370356"/>
            <a:ext cx="1445690" cy="144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DF948E5-5793-477D-90CF-89CB8EE03C82}"/>
              </a:ext>
            </a:extLst>
          </p:cNvPr>
          <p:cNvSpPr txBox="1"/>
          <p:nvPr/>
        </p:nvSpPr>
        <p:spPr>
          <a:xfrm>
            <a:off x="1287408" y="3880773"/>
            <a:ext cx="133254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>
                <a:solidFill>
                  <a:schemeClr val="tx2"/>
                </a:solidFill>
              </a:rPr>
              <a:t>Infrastruktur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F6C1C93-8BB9-49E0-82F2-4A03C33017FA}"/>
              </a:ext>
            </a:extLst>
          </p:cNvPr>
          <p:cNvSpPr txBox="1"/>
          <p:nvPr/>
        </p:nvSpPr>
        <p:spPr>
          <a:xfrm>
            <a:off x="4798765" y="3880773"/>
            <a:ext cx="25739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700" b="1" dirty="0">
                <a:solidFill>
                  <a:schemeClr val="tx2"/>
                </a:solidFill>
              </a:rPr>
              <a:t>Bibliothekarische Kataloge</a:t>
            </a:r>
          </a:p>
        </p:txBody>
      </p:sp>
      <p:pic>
        <p:nvPicPr>
          <p:cNvPr id="3" name="Grafik 2">
            <a:hlinkClick r:id="rId13"/>
            <a:extLst>
              <a:ext uri="{FF2B5EF4-FFF2-40B4-BE49-F238E27FC236}">
                <a16:creationId xmlns:a16="http://schemas.microsoft.com/office/drawing/2014/main" id="{2AF1CB21-EC77-4FCC-A1F5-34E05991F9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/>
          <a:stretch/>
        </p:blipFill>
        <p:spPr>
          <a:xfrm>
            <a:off x="5431347" y="4370355"/>
            <a:ext cx="1439999" cy="1440000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CFB321-47E4-4C2B-A679-99CEBEBF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CA5B0CE-0708-4462-AEE2-A9DB4EAF8A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63845">
            <a:off x="6661234" y="2053190"/>
            <a:ext cx="1669966" cy="1309687"/>
          </a:xfrm>
          <a:prstGeom prst="rect">
            <a:avLst/>
          </a:prstGeom>
          <a:ln w="19050">
            <a:solidFill>
              <a:srgbClr val="3C4B78"/>
            </a:solidFill>
          </a:ln>
        </p:spPr>
      </p:pic>
    </p:spTree>
    <p:extLst>
      <p:ext uri="{BB962C8B-B14F-4D97-AF65-F5344CB8AC3E}">
        <p14:creationId xmlns:p14="http://schemas.microsoft.com/office/powerpoint/2010/main" val="4309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>
            <a:extLst>
              <a:ext uri="{FF2B5EF4-FFF2-40B4-BE49-F238E27FC236}">
                <a16:creationId xmlns:a16="http://schemas.microsoft.com/office/drawing/2014/main" id="{90E450E0-DD11-49AF-A75D-5061716BB6C6}"/>
              </a:ext>
            </a:extLst>
          </p:cNvPr>
          <p:cNvSpPr/>
          <p:nvPr/>
        </p:nvSpPr>
        <p:spPr>
          <a:xfrm>
            <a:off x="0" y="644434"/>
            <a:ext cx="9144000" cy="5886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707132" y="469301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758843" y="5948988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96868" y="625906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47490" y="584133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68086" y="619282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feld 20"/>
          <p:cNvSpPr txBox="1"/>
          <p:nvPr/>
        </p:nvSpPr>
        <p:spPr>
          <a:xfrm flipH="1">
            <a:off x="7055492" y="6209432"/>
            <a:ext cx="108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026397" y="611162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" name="Rechteck 25"/>
          <p:cNvSpPr/>
          <p:nvPr/>
        </p:nvSpPr>
        <p:spPr>
          <a:xfrm>
            <a:off x="139700" y="644473"/>
            <a:ext cx="88206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975" indent="-180975"/>
            <a:r>
              <a:rPr lang="de-DE" sz="2000" b="1" dirty="0"/>
              <a:t>Die interdisziplinäre Community: </a:t>
            </a:r>
            <a:r>
              <a:rPr lang="de-DE" sz="2000" b="1" dirty="0">
                <a:solidFill>
                  <a:schemeClr val="tx2"/>
                </a:solidFill>
              </a:rPr>
              <a:t>Kartographie-Anwendende-Wissenschaften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138B27B-D9CE-4204-96F1-D41E84EA75EE}"/>
              </a:ext>
            </a:extLst>
          </p:cNvPr>
          <p:cNvGrpSpPr/>
          <p:nvPr/>
        </p:nvGrpSpPr>
        <p:grpSpPr>
          <a:xfrm>
            <a:off x="359705" y="1696864"/>
            <a:ext cx="8114896" cy="4778868"/>
            <a:chOff x="-415265" y="1603867"/>
            <a:chExt cx="8114896" cy="4778868"/>
          </a:xfrm>
        </p:grpSpPr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FAE4ED1C-BB53-4D7E-89A4-885965D5482E}"/>
                </a:ext>
              </a:extLst>
            </p:cNvPr>
            <p:cNvSpPr/>
            <p:nvPr/>
          </p:nvSpPr>
          <p:spPr>
            <a:xfrm>
              <a:off x="-415265" y="2167281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spcBef>
                  <a:spcPct val="0"/>
                </a:spcBef>
                <a:buNone/>
              </a:pPr>
              <a:r>
                <a:rPr lang="de-DE" sz="1400" kern="1200" dirty="0">
                  <a:solidFill>
                    <a:schemeClr val="tx2"/>
                  </a:solidFill>
                </a:rPr>
                <a:t>Kartographie /</a:t>
              </a:r>
            </a:p>
            <a:p>
              <a:pPr marL="0" lvl="0" indent="0" algn="ctr" defTabSz="622300">
                <a:spcBef>
                  <a:spcPct val="0"/>
                </a:spcBef>
                <a:buNone/>
              </a:pPr>
              <a:r>
                <a:rPr lang="de-DE" sz="1400" kern="1200" dirty="0">
                  <a:solidFill>
                    <a:schemeClr val="tx2"/>
                  </a:solidFill>
                </a:rPr>
                <a:t>Geoinformation</a:t>
              </a:r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F23050D6-277A-44E3-84B4-F263E051C213}"/>
                </a:ext>
              </a:extLst>
            </p:cNvPr>
            <p:cNvSpPr/>
            <p:nvPr/>
          </p:nvSpPr>
          <p:spPr>
            <a:xfrm>
              <a:off x="1849836" y="2418936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30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endParaRPr lang="de-DE" sz="1400" kern="1200" dirty="0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9DB3E059-2FCA-435B-9DCE-8F2FC693ED13}"/>
                </a:ext>
              </a:extLst>
            </p:cNvPr>
            <p:cNvSpPr/>
            <p:nvPr/>
          </p:nvSpPr>
          <p:spPr>
            <a:xfrm>
              <a:off x="3814504" y="1603867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Geologie</a:t>
              </a:r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C6019AC9-07AB-48C3-B5AA-CB76DB495B06}"/>
                </a:ext>
              </a:extLst>
            </p:cNvPr>
            <p:cNvSpPr/>
            <p:nvPr/>
          </p:nvSpPr>
          <p:spPr>
            <a:xfrm>
              <a:off x="5689453" y="1922108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Geographie</a:t>
              </a:r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52EE2F3D-E8C1-4AB0-B0B5-18190719450A}"/>
                </a:ext>
              </a:extLst>
            </p:cNvPr>
            <p:cNvSpPr/>
            <p:nvPr/>
          </p:nvSpPr>
          <p:spPr>
            <a:xfrm>
              <a:off x="5937243" y="3400386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Bibliotheks- und Archivwesen</a:t>
              </a:r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A7141B45-BF3C-4EDE-9C0D-11D0D1A4F456}"/>
                </a:ext>
              </a:extLst>
            </p:cNvPr>
            <p:cNvSpPr/>
            <p:nvPr/>
          </p:nvSpPr>
          <p:spPr>
            <a:xfrm>
              <a:off x="5612562" y="4809353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Archäologie</a:t>
              </a:r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D011DAA6-1E8F-45C8-87A6-9F62C014E43C}"/>
                </a:ext>
              </a:extLst>
            </p:cNvPr>
            <p:cNvSpPr/>
            <p:nvPr/>
          </p:nvSpPr>
          <p:spPr>
            <a:xfrm>
              <a:off x="359510" y="3730382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Geo-wissenschaften</a:t>
              </a:r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CA6E7818-EF45-420B-9C79-993C4A4396CC}"/>
                </a:ext>
              </a:extLst>
            </p:cNvPr>
            <p:cNvSpPr/>
            <p:nvPr/>
          </p:nvSpPr>
          <p:spPr>
            <a:xfrm>
              <a:off x="3745914" y="3411918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500" kern="1200" dirty="0"/>
                <a:t>Sprach-wissenschaft</a:t>
              </a:r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26793A59-4F52-4521-A790-694F8BDABC5B}"/>
                </a:ext>
              </a:extLst>
            </p:cNvPr>
            <p:cNvSpPr/>
            <p:nvPr/>
          </p:nvSpPr>
          <p:spPr>
            <a:xfrm>
              <a:off x="2390574" y="4579322"/>
              <a:ext cx="1762388" cy="1107564"/>
            </a:xfrm>
            <a:custGeom>
              <a:avLst/>
              <a:gdLst>
                <a:gd name="connsiteX0" fmla="*/ 0 w 1762388"/>
                <a:gd name="connsiteY0" fmla="*/ 553782 h 1107564"/>
                <a:gd name="connsiteX1" fmla="*/ 881194 w 1762388"/>
                <a:gd name="connsiteY1" fmla="*/ 0 h 1107564"/>
                <a:gd name="connsiteX2" fmla="*/ 1762388 w 1762388"/>
                <a:gd name="connsiteY2" fmla="*/ 553782 h 1107564"/>
                <a:gd name="connsiteX3" fmla="*/ 881194 w 1762388"/>
                <a:gd name="connsiteY3" fmla="*/ 1107564 h 1107564"/>
                <a:gd name="connsiteX4" fmla="*/ 0 w 1762388"/>
                <a:gd name="connsiteY4" fmla="*/ 553782 h 110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2388" h="1107564">
                  <a:moveTo>
                    <a:pt x="0" y="553782"/>
                  </a:moveTo>
                  <a:cubicBezTo>
                    <a:pt x="0" y="247937"/>
                    <a:pt x="394524" y="0"/>
                    <a:pt x="881194" y="0"/>
                  </a:cubicBezTo>
                  <a:cubicBezTo>
                    <a:pt x="1367864" y="0"/>
                    <a:pt x="1762388" y="247937"/>
                    <a:pt x="1762388" y="553782"/>
                  </a:cubicBezTo>
                  <a:cubicBezTo>
                    <a:pt x="1762388" y="859627"/>
                    <a:pt x="1367864" y="1107564"/>
                    <a:pt x="881194" y="1107564"/>
                  </a:cubicBezTo>
                  <a:cubicBezTo>
                    <a:pt x="394524" y="1107564"/>
                    <a:pt x="0" y="859627"/>
                    <a:pt x="0" y="55378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986" tIns="171089" rIns="266986" bIns="17108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de-DE" sz="1500" kern="1200" dirty="0"/>
                <a:t>Medien- und Kommunikation</a:t>
              </a:r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43CC45F0-B97F-4D61-B5A0-25CC8E96369D}"/>
                </a:ext>
              </a:extLst>
            </p:cNvPr>
            <p:cNvSpPr/>
            <p:nvPr/>
          </p:nvSpPr>
          <p:spPr>
            <a:xfrm>
              <a:off x="-226947" y="5276045"/>
              <a:ext cx="1763790" cy="1106690"/>
            </a:xfrm>
            <a:custGeom>
              <a:avLst/>
              <a:gdLst>
                <a:gd name="connsiteX0" fmla="*/ 0 w 1763790"/>
                <a:gd name="connsiteY0" fmla="*/ 553345 h 1106690"/>
                <a:gd name="connsiteX1" fmla="*/ 881895 w 1763790"/>
                <a:gd name="connsiteY1" fmla="*/ 0 h 1106690"/>
                <a:gd name="connsiteX2" fmla="*/ 1763790 w 1763790"/>
                <a:gd name="connsiteY2" fmla="*/ 553345 h 1106690"/>
                <a:gd name="connsiteX3" fmla="*/ 881895 w 1763790"/>
                <a:gd name="connsiteY3" fmla="*/ 1106690 h 1106690"/>
                <a:gd name="connsiteX4" fmla="*/ 0 w 1763790"/>
                <a:gd name="connsiteY4" fmla="*/ 553345 h 110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3790" h="1106690">
                  <a:moveTo>
                    <a:pt x="0" y="553345"/>
                  </a:moveTo>
                  <a:cubicBezTo>
                    <a:pt x="0" y="247741"/>
                    <a:pt x="394838" y="0"/>
                    <a:pt x="881895" y="0"/>
                  </a:cubicBezTo>
                  <a:cubicBezTo>
                    <a:pt x="1368952" y="0"/>
                    <a:pt x="1763790" y="247741"/>
                    <a:pt x="1763790" y="553345"/>
                  </a:cubicBezTo>
                  <a:cubicBezTo>
                    <a:pt x="1763790" y="858949"/>
                    <a:pt x="1368952" y="1106690"/>
                    <a:pt x="881895" y="1106690"/>
                  </a:cubicBezTo>
                  <a:cubicBezTo>
                    <a:pt x="394838" y="1106690"/>
                    <a:pt x="0" y="858949"/>
                    <a:pt x="0" y="55334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7191" tIns="170961" rIns="267191" bIns="170961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kern="1200" dirty="0"/>
                <a:t>…</a:t>
              </a:r>
            </a:p>
          </p:txBody>
        </p:sp>
      </p:grpSp>
      <p:sp>
        <p:nvSpPr>
          <p:cNvPr id="53" name="Rechteck 52">
            <a:extLst>
              <a:ext uri="{FF2B5EF4-FFF2-40B4-BE49-F238E27FC236}">
                <a16:creationId xmlns:a16="http://schemas.microsoft.com/office/drawing/2014/main" id="{B9DA5A73-13BF-4051-AC43-87D7898C3AC6}"/>
              </a:ext>
            </a:extLst>
          </p:cNvPr>
          <p:cNvSpPr/>
          <p:nvPr/>
        </p:nvSpPr>
        <p:spPr>
          <a:xfrm>
            <a:off x="2251395" y="2759387"/>
            <a:ext cx="25124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de-DE" sz="1500" dirty="0">
                <a:solidFill>
                  <a:schemeClr val="bg1"/>
                </a:solidFill>
              </a:rPr>
              <a:t>Geschichts-</a:t>
            </a:r>
          </a:p>
          <a:p>
            <a:pPr lvl="0" algn="ctr" defTabSz="622300">
              <a:spcBef>
                <a:spcPct val="0"/>
              </a:spcBef>
            </a:pPr>
            <a:r>
              <a:rPr lang="de-DE" sz="1500" dirty="0" err="1">
                <a:solidFill>
                  <a:schemeClr val="bg1"/>
                </a:solidFill>
              </a:rPr>
              <a:t>wissenschaft</a:t>
            </a:r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084F392-1A0B-49F3-A6ED-84E37E8529E0}"/>
              </a:ext>
            </a:extLst>
          </p:cNvPr>
          <p:cNvSpPr txBox="1"/>
          <p:nvPr/>
        </p:nvSpPr>
        <p:spPr>
          <a:xfrm>
            <a:off x="3374550" y="2053850"/>
            <a:ext cx="9505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Alte Karte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9CBDFF0-155D-477F-8170-C38B70BD6C4D}"/>
              </a:ext>
            </a:extLst>
          </p:cNvPr>
          <p:cNvSpPr txBox="1"/>
          <p:nvPr/>
        </p:nvSpPr>
        <p:spPr>
          <a:xfrm>
            <a:off x="5481495" y="4809407"/>
            <a:ext cx="5489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Scan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DDBFBF6-EC00-468A-9B53-9AC431DB0A59}"/>
              </a:ext>
            </a:extLst>
          </p:cNvPr>
          <p:cNvSpPr txBox="1"/>
          <p:nvPr/>
        </p:nvSpPr>
        <p:spPr>
          <a:xfrm>
            <a:off x="1697101" y="3431842"/>
            <a:ext cx="9813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Abbildung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042F03BA-31A6-4590-930E-A73E52ADD812}"/>
              </a:ext>
            </a:extLst>
          </p:cNvPr>
          <p:cNvSpPr txBox="1"/>
          <p:nvPr/>
        </p:nvSpPr>
        <p:spPr>
          <a:xfrm>
            <a:off x="5926273" y="3310400"/>
            <a:ext cx="9488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Geodaten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67CF7A6-AD16-4973-BEA2-1B7C28D9C6EB}"/>
              </a:ext>
            </a:extLst>
          </p:cNvPr>
          <p:cNvSpPr txBox="1"/>
          <p:nvPr/>
        </p:nvSpPr>
        <p:spPr>
          <a:xfrm>
            <a:off x="3185545" y="4321464"/>
            <a:ext cx="8435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Signatur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2A7A49ED-6DE6-412C-A280-950BE57E1830}"/>
              </a:ext>
            </a:extLst>
          </p:cNvPr>
          <p:cNvSpPr txBox="1"/>
          <p:nvPr/>
        </p:nvSpPr>
        <p:spPr>
          <a:xfrm>
            <a:off x="2646959" y="6080721"/>
            <a:ext cx="14979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Historische Karte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17D382E-5C65-419C-8FE5-53386850A5EA}"/>
              </a:ext>
            </a:extLst>
          </p:cNvPr>
          <p:cNvSpPr txBox="1"/>
          <p:nvPr/>
        </p:nvSpPr>
        <p:spPr>
          <a:xfrm>
            <a:off x="7541396" y="4696176"/>
            <a:ext cx="1418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Generalisierung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00A49CD-A9F3-4593-BF5C-4F99341D90F2}"/>
              </a:ext>
            </a:extLst>
          </p:cNvPr>
          <p:cNvSpPr txBox="1"/>
          <p:nvPr/>
        </p:nvSpPr>
        <p:spPr>
          <a:xfrm>
            <a:off x="5245237" y="5760804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Datum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CC5F13C8-B41F-4792-AB3A-E867B00BB9FD}"/>
              </a:ext>
            </a:extLst>
          </p:cNvPr>
          <p:cNvSpPr txBox="1"/>
          <p:nvPr/>
        </p:nvSpPr>
        <p:spPr>
          <a:xfrm>
            <a:off x="405617" y="5011987"/>
            <a:ext cx="11769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Erschließung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D712BD50-A3D3-4952-AEB7-04CAFB63842E}"/>
              </a:ext>
            </a:extLst>
          </p:cNvPr>
          <p:cNvSpPr txBox="1"/>
          <p:nvPr/>
        </p:nvSpPr>
        <p:spPr>
          <a:xfrm>
            <a:off x="6122319" y="4486002"/>
            <a:ext cx="7508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Format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72D0D929-8442-42F7-8743-148979B5F5DB}"/>
              </a:ext>
            </a:extLst>
          </p:cNvPr>
          <p:cNvSpPr txBox="1"/>
          <p:nvPr/>
        </p:nvSpPr>
        <p:spPr>
          <a:xfrm>
            <a:off x="4875970" y="2918033"/>
            <a:ext cx="14152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Geschichtskarte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0555FD11-32E8-4D70-9C20-7604B3891F31}"/>
              </a:ext>
            </a:extLst>
          </p:cNvPr>
          <p:cNvSpPr txBox="1"/>
          <p:nvPr/>
        </p:nvSpPr>
        <p:spPr>
          <a:xfrm>
            <a:off x="7008173" y="6150108"/>
            <a:ext cx="10790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Kartenwerk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05F8D9C3-F4BE-4D4F-9A6D-E0A017D4C78F}"/>
              </a:ext>
            </a:extLst>
          </p:cNvPr>
          <p:cNvSpPr txBox="1"/>
          <p:nvPr/>
        </p:nvSpPr>
        <p:spPr>
          <a:xfrm>
            <a:off x="437609" y="1887016"/>
            <a:ext cx="10536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Kartenspiel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E512E858-732D-4267-A328-8145706F409B}"/>
              </a:ext>
            </a:extLst>
          </p:cNvPr>
          <p:cNvSpPr txBox="1"/>
          <p:nvPr/>
        </p:nvSpPr>
        <p:spPr>
          <a:xfrm>
            <a:off x="7913593" y="3153566"/>
            <a:ext cx="9546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Kartusche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09F442B1-B380-4E1A-85D7-3D2ED7B41272}"/>
              </a:ext>
            </a:extLst>
          </p:cNvPr>
          <p:cNvSpPr txBox="1"/>
          <p:nvPr/>
        </p:nvSpPr>
        <p:spPr>
          <a:xfrm>
            <a:off x="342000" y="3716578"/>
            <a:ext cx="12171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Klassifikation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3DE62ABF-7E68-4C5B-86CA-75545ACD2D2F}"/>
              </a:ext>
            </a:extLst>
          </p:cNvPr>
          <p:cNvSpPr txBox="1"/>
          <p:nvPr/>
        </p:nvSpPr>
        <p:spPr>
          <a:xfrm>
            <a:off x="2078472" y="2242640"/>
            <a:ext cx="8675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Magazin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63B41F54-C1D5-4095-97AA-33265D2EDA97}"/>
              </a:ext>
            </a:extLst>
          </p:cNvPr>
          <p:cNvSpPr txBox="1"/>
          <p:nvPr/>
        </p:nvSpPr>
        <p:spPr>
          <a:xfrm>
            <a:off x="3127776" y="3717678"/>
            <a:ext cx="1212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Nomenklatur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48E49A4B-1DC5-4E85-8E63-A33E4C07C9CF}"/>
              </a:ext>
            </a:extLst>
          </p:cNvPr>
          <p:cNvSpPr txBox="1"/>
          <p:nvPr/>
        </p:nvSpPr>
        <p:spPr>
          <a:xfrm>
            <a:off x="171646" y="1089016"/>
            <a:ext cx="3718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und mehrdeutige Fachbegriffe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443DA96C-E358-4020-85BB-38EC053D1234}"/>
              </a:ext>
            </a:extLst>
          </p:cNvPr>
          <p:cNvSpPr txBox="1"/>
          <p:nvPr/>
        </p:nvSpPr>
        <p:spPr>
          <a:xfrm>
            <a:off x="2153222" y="5249967"/>
            <a:ext cx="8047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Altkarte</a:t>
            </a:r>
            <a:endParaRPr lang="de-DE" sz="15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79D2EF-E55F-44EB-B9A0-1CD30D29A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72" y="1024532"/>
            <a:ext cx="1090144" cy="1191181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93598B9-24A8-47C0-BA8D-6C2EDAA2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3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11/7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1611443"/>
            <a:ext cx="9144000" cy="5247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07132" y="451883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758843" y="5774808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96868" y="612741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47490" y="566715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68086" y="606117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feld 20"/>
          <p:cNvSpPr txBox="1"/>
          <p:nvPr/>
        </p:nvSpPr>
        <p:spPr>
          <a:xfrm flipH="1">
            <a:off x="7055492" y="6077780"/>
            <a:ext cx="108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026397" y="593744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286379" y="1689904"/>
            <a:ext cx="95891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b="1" dirty="0"/>
              <a:t>Fachbereiche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37241" y="3428434"/>
            <a:ext cx="348172" cy="2616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e-DE" sz="1100" b="1" dirty="0"/>
              <a:t>TN</a:t>
            </a:r>
          </a:p>
        </p:txBody>
      </p:sp>
      <p:graphicFrame>
        <p:nvGraphicFramePr>
          <p:cNvPr id="28" name="Diagramm 27"/>
          <p:cNvGraphicFramePr>
            <a:graphicFrameLocks/>
          </p:cNvGraphicFramePr>
          <p:nvPr>
            <p:extLst/>
          </p:nvPr>
        </p:nvGraphicFramePr>
        <p:xfrm>
          <a:off x="174592" y="1023272"/>
          <a:ext cx="8983612" cy="540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717392" y="6307710"/>
            <a:ext cx="1306768" cy="222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DE" sz="1000" dirty="0"/>
              <a:t>Geodaten einer Karte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295947" y="6307710"/>
            <a:ext cx="1425390" cy="35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de-DE" sz="1000" dirty="0"/>
              <a:t>Georeferenzierter Scan </a:t>
            </a:r>
          </a:p>
          <a:p>
            <a:pPr algn="ctr">
              <a:lnSpc>
                <a:spcPts val="1000"/>
              </a:lnSpc>
            </a:pPr>
            <a:r>
              <a:rPr lang="de-DE" sz="1000" dirty="0"/>
              <a:t>einer Karte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4136518" y="6307710"/>
            <a:ext cx="1034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Scan einer Karte</a:t>
            </a:r>
          </a:p>
        </p:txBody>
      </p:sp>
      <p:sp>
        <p:nvSpPr>
          <p:cNvPr id="7" name="Rechteck 6"/>
          <p:cNvSpPr/>
          <p:nvPr/>
        </p:nvSpPr>
        <p:spPr>
          <a:xfrm>
            <a:off x="2329316" y="1246647"/>
            <a:ext cx="4572000" cy="30777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 algn="ctr" defTabSz="914400">
              <a:defRPr sz="1400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de-DE" b="1" dirty="0">
                <a:solidFill>
                  <a:schemeClr val="tx2"/>
                </a:solidFill>
              </a:rPr>
              <a:t>Frage5: Was verstehen Sie unter einem ‚Karten-Digitalisat‘?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932051" y="3929035"/>
            <a:ext cx="3211949" cy="1985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Digitalisierte Karte in …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Einzellayern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Scan einer Karte, aber auch Vektoren nach Vektorisierung …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Raster-Digitalisierung &gt; Vektor-Digitalisierung 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 &gt; Aufbau einer Datenbank &gt; Zuweisen von Attributen …</a:t>
            </a:r>
          </a:p>
          <a:p>
            <a:r>
              <a:rPr lang="de-DE" sz="3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… kenne ich nicht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… nicht bekannt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… nie gehört. Aufgrund des "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sat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" würde ich auf Satellit schließen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… erscheint mir unnötig und unnötig umständlich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... nie im beruflichen Kontext gehört …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… Begriff … nicht geläufig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… unbekannt</a:t>
            </a: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… Was soll man mit diesem Begriff anfangen?</a:t>
            </a:r>
          </a:p>
          <a:p>
            <a:endParaRPr lang="de-DE" sz="3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Bestmögliche Georeferenzierung einer gescannten Karte</a:t>
            </a:r>
          </a:p>
        </p:txBody>
      </p:sp>
      <p:cxnSp>
        <p:nvCxnSpPr>
          <p:cNvPr id="6" name="Gerader Verbinder 5"/>
          <p:cNvCxnSpPr/>
          <p:nvPr/>
        </p:nvCxnSpPr>
        <p:spPr>
          <a:xfrm>
            <a:off x="5976795" y="3941315"/>
            <a:ext cx="0" cy="19412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174592" y="1064357"/>
            <a:ext cx="8881449" cy="19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90536" y="1150245"/>
            <a:ext cx="8965505" cy="558214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BCE1524-D59B-4886-8CF7-B627B499EF4B}"/>
              </a:ext>
            </a:extLst>
          </p:cNvPr>
          <p:cNvSpPr/>
          <p:nvPr/>
        </p:nvSpPr>
        <p:spPr>
          <a:xfrm>
            <a:off x="5366060" y="6475927"/>
            <a:ext cx="37721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rgbClr val="002060"/>
                </a:solidFill>
                <a:latin typeface="+mj-lt"/>
              </a:rPr>
              <a:t>Lt. Umfrage:</a:t>
            </a:r>
            <a:endParaRPr lang="de-DE" sz="900" dirty="0">
              <a:solidFill>
                <a:srgbClr val="002060"/>
              </a:solidFill>
              <a:latin typeface="+mj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sz="900" dirty="0" err="1">
                <a:solidFill>
                  <a:srgbClr val="00206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KartDok</a:t>
            </a:r>
            <a:r>
              <a:rPr lang="de-DE" sz="900" dirty="0">
                <a:solidFill>
                  <a:srgbClr val="00206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Repositorium Kartographie https://doi.org/10.48711/20220201-000</a:t>
            </a:r>
            <a:endParaRPr lang="de-DE" sz="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AFB1532-F6A4-4EC3-BF0E-3FF251749F5F}"/>
              </a:ext>
            </a:extLst>
          </p:cNvPr>
          <p:cNvSpPr/>
          <p:nvPr/>
        </p:nvSpPr>
        <p:spPr>
          <a:xfrm>
            <a:off x="0" y="912374"/>
            <a:ext cx="9125893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975" indent="-180975"/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6046C8-CDA2-41B0-B0AE-44C8C36D9680}"/>
              </a:ext>
            </a:extLst>
          </p:cNvPr>
          <p:cNvSpPr txBox="1"/>
          <p:nvPr/>
        </p:nvSpPr>
        <p:spPr>
          <a:xfrm>
            <a:off x="171646" y="657217"/>
            <a:ext cx="432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und unterschiedliche Bezeichnungen</a:t>
            </a:r>
            <a:r>
              <a:rPr lang="de-DE" sz="2000" dirty="0">
                <a:solidFill>
                  <a:srgbClr val="002060"/>
                </a:solidFill>
              </a:rPr>
              <a:t> </a:t>
            </a:r>
            <a:endParaRPr lang="de-DE" sz="1000" b="1" i="1" baseline="30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958179" y="6307710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/>
              <a:t>sonstiges</a:t>
            </a:r>
          </a:p>
        </p:txBody>
      </p:sp>
    </p:spTree>
    <p:extLst>
      <p:ext uri="{BB962C8B-B14F-4D97-AF65-F5344CB8AC3E}">
        <p14:creationId xmlns:p14="http://schemas.microsoft.com/office/powerpoint/2010/main" val="394076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11/7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1611443"/>
            <a:ext cx="9144000" cy="5247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707132" y="451883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758843" y="5774808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96868" y="612741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47490" y="5667153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68086" y="606117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feld 20"/>
          <p:cNvSpPr txBox="1"/>
          <p:nvPr/>
        </p:nvSpPr>
        <p:spPr>
          <a:xfrm flipH="1">
            <a:off x="7055492" y="6077780"/>
            <a:ext cx="108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026397" y="593744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graphicFrame>
        <p:nvGraphicFramePr>
          <p:cNvPr id="25" name="Diagramm 24"/>
          <p:cNvGraphicFramePr>
            <a:graphicFrameLocks/>
          </p:cNvGraphicFramePr>
          <p:nvPr>
            <p:extLst/>
          </p:nvPr>
        </p:nvGraphicFramePr>
        <p:xfrm>
          <a:off x="108642" y="1169906"/>
          <a:ext cx="7528847" cy="555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2285999" y="1383482"/>
            <a:ext cx="4572000" cy="52322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 algn="ctr" defTabSz="914400">
              <a:defRPr sz="1400" b="0" i="0" u="none" strike="noStrike" kern="1200" spc="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de-DE" b="1" dirty="0">
                <a:solidFill>
                  <a:schemeClr val="tx2"/>
                </a:solidFill>
              </a:rPr>
              <a:t>Frage3: Sind die Begriffe 'historische Karte' und 'alte Karte' bzw. '</a:t>
            </a:r>
            <a:r>
              <a:rPr lang="de-DE" b="1" dirty="0" err="1">
                <a:solidFill>
                  <a:schemeClr val="tx2"/>
                </a:solidFill>
              </a:rPr>
              <a:t>Altkarte</a:t>
            </a:r>
            <a:r>
              <a:rPr lang="de-DE" b="1" dirty="0">
                <a:solidFill>
                  <a:schemeClr val="tx2"/>
                </a:solidFill>
              </a:rPr>
              <a:t>' für Sie synonym?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0" y="912378"/>
            <a:ext cx="9125893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0975" indent="-180975"/>
            <a:endParaRPr lang="de-DE" sz="1000" dirty="0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8642" y="1169906"/>
            <a:ext cx="8881449" cy="27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5570104" y="2847955"/>
            <a:ext cx="95891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b="1" dirty="0"/>
              <a:t>Fachbereiche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110082" y="3419381"/>
            <a:ext cx="348172" cy="261610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de-DE" sz="1100" b="1" dirty="0"/>
              <a:t>TN</a:t>
            </a:r>
          </a:p>
        </p:txBody>
      </p:sp>
      <p:sp>
        <p:nvSpPr>
          <p:cNvPr id="23" name="Rechteck 22"/>
          <p:cNvSpPr/>
          <p:nvPr/>
        </p:nvSpPr>
        <p:spPr>
          <a:xfrm>
            <a:off x="90536" y="1237656"/>
            <a:ext cx="8965505" cy="5494729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0005060" y="3535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08C9802-B555-44A9-ABD2-043655A3197F}"/>
              </a:ext>
            </a:extLst>
          </p:cNvPr>
          <p:cNvSpPr txBox="1"/>
          <p:nvPr/>
        </p:nvSpPr>
        <p:spPr>
          <a:xfrm>
            <a:off x="171646" y="657221"/>
            <a:ext cx="4462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und unscharf definierte Fachbegriffe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AEC9604-AD1D-49E1-9FE2-62B361A9A8A0}"/>
              </a:ext>
            </a:extLst>
          </p:cNvPr>
          <p:cNvSpPr/>
          <p:nvPr/>
        </p:nvSpPr>
        <p:spPr>
          <a:xfrm>
            <a:off x="5308129" y="6453929"/>
            <a:ext cx="377218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900" dirty="0">
                <a:solidFill>
                  <a:srgbClr val="002060"/>
                </a:solidFill>
                <a:latin typeface="+mj-lt"/>
              </a:rPr>
              <a:t>Lt. Umfrage:</a:t>
            </a:r>
            <a:endParaRPr lang="de-DE" sz="900" dirty="0">
              <a:solidFill>
                <a:srgbClr val="002060"/>
              </a:solidFill>
              <a:latin typeface="+mj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DE" sz="900" dirty="0" err="1">
                <a:solidFill>
                  <a:srgbClr val="00206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KartDok</a:t>
            </a:r>
            <a:r>
              <a:rPr lang="de-DE" sz="900" dirty="0">
                <a:solidFill>
                  <a:srgbClr val="002060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Repositorium Kartographie https://doi.org/10.48711/20220201-000</a:t>
            </a:r>
            <a:endParaRPr lang="de-DE" sz="9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23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E52D3F-5EE2-43B2-8205-0D2EDDF4CB5A}"/>
              </a:ext>
            </a:extLst>
          </p:cNvPr>
          <p:cNvSpPr/>
          <p:nvPr/>
        </p:nvSpPr>
        <p:spPr>
          <a:xfrm>
            <a:off x="0" y="635432"/>
            <a:ext cx="9144000" cy="590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4F9F77-2E8B-461C-A155-AF18F623187B}"/>
              </a:ext>
            </a:extLst>
          </p:cNvPr>
          <p:cNvSpPr txBox="1"/>
          <p:nvPr/>
        </p:nvSpPr>
        <p:spPr>
          <a:xfrm>
            <a:off x="242135" y="666381"/>
            <a:ext cx="26395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Neuer Service: </a:t>
            </a:r>
            <a:r>
              <a:rPr lang="de-DE" sz="2000" b="1" dirty="0">
                <a:solidFill>
                  <a:srgbClr val="1D3374"/>
                </a:solidFill>
              </a:rPr>
              <a:t>Glossar</a:t>
            </a:r>
            <a:r>
              <a:rPr lang="de-DE" sz="2000" b="1" dirty="0">
                <a:solidFill>
                  <a:schemeClr val="tx2"/>
                </a:solidFill>
              </a:rPr>
              <a:t> </a:t>
            </a:r>
          </a:p>
          <a:p>
            <a:r>
              <a:rPr lang="de-DE" b="1" dirty="0">
                <a:solidFill>
                  <a:schemeClr val="tx2"/>
                </a:solidFill>
              </a:rPr>
              <a:t>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9E0B846-9524-4438-8BC7-E5E5DCBBCC28}"/>
              </a:ext>
            </a:extLst>
          </p:cNvPr>
          <p:cNvSpPr/>
          <p:nvPr/>
        </p:nvSpPr>
        <p:spPr>
          <a:xfrm>
            <a:off x="242134" y="1002757"/>
            <a:ext cx="9143999" cy="580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de-DE" sz="1900" b="1" dirty="0">
                <a:solidFill>
                  <a:srgbClr val="1D3374"/>
                </a:solidFill>
              </a:rPr>
              <a:t>Die Kommunikationsplattform zu kartographischen Fachbegriffen im Kontext einer Kartensammlung</a:t>
            </a:r>
            <a:endParaRPr lang="de-DE" sz="19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700" dirty="0">
                <a:hlinkClick r:id="rId3"/>
              </a:rPr>
              <a:t>Glossar – FID Karten</a:t>
            </a:r>
            <a:r>
              <a:rPr lang="de-DE" sz="1700" dirty="0"/>
              <a:t> (FID Webseite, veröffentlicht: Jan. 2025)</a:t>
            </a:r>
            <a:r>
              <a:rPr lang="de-DE" sz="1700" b="1" dirty="0">
                <a:cs typeface="Times New Roman" panose="02020603050405020304" pitchFamily="18" charset="0"/>
              </a:rPr>
              <a:t> 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DE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endParaRPr lang="de-DE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endParaRPr lang="de-DE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endParaRPr lang="de-DE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endParaRPr lang="de-DE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endParaRPr lang="de-DE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Das Besondere &amp; der Aufbau</a:t>
            </a:r>
            <a:endParaRPr lang="de-DE" sz="1700" baseline="30000" dirty="0">
              <a:solidFill>
                <a:schemeClr val="tx2"/>
              </a:solidFill>
              <a:latin typeface="+mj-lt"/>
            </a:endParaRP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Kombination aus zwei Fachgebieten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Auswahl / Beschreibung der Begriffe: praxis- bzw. serviceorientiert (FID/Kartensammlung)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Quellenangaben</a:t>
            </a: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bzw. Hinweise zu Fachliteratur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ergänzend: Querverweise zum </a:t>
            </a:r>
            <a:r>
              <a:rPr lang="de-DE" sz="1700" dirty="0" err="1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Stabi</a:t>
            </a: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-Bestand / FID-Services; Abbildungen (geplant) 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Recherche: Alphabetisch, </a:t>
            </a: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Schlagwörter</a:t>
            </a: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Volltextsuche	</a:t>
            </a:r>
            <a:endParaRPr lang="de-DE" sz="1600" dirty="0">
              <a:solidFill>
                <a:srgbClr val="1D337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interaktives und dynamisches Angebot: Kommentarfunktion</a:t>
            </a:r>
          </a:p>
          <a:p>
            <a:pPr marL="0" lvl="1">
              <a:spcAft>
                <a:spcPts val="600"/>
              </a:spcAft>
            </a:pPr>
            <a:endParaRPr lang="de-DE" sz="165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70A2582-CBEB-496E-BF26-29162CF71E09}"/>
              </a:ext>
            </a:extLst>
          </p:cNvPr>
          <p:cNvGrpSpPr/>
          <p:nvPr/>
        </p:nvGrpSpPr>
        <p:grpSpPr>
          <a:xfrm>
            <a:off x="1085880" y="2387678"/>
            <a:ext cx="4855956" cy="1041322"/>
            <a:chOff x="637068" y="5690869"/>
            <a:chExt cx="5058826" cy="108482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762BE87-C51E-4ED0-9788-A774FDDAE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017" t="42916"/>
            <a:stretch/>
          </p:blipFill>
          <p:spPr>
            <a:xfrm>
              <a:off x="645080" y="5999854"/>
              <a:ext cx="4968000" cy="775841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E29A364-128F-4AFF-A406-FEC4F4A56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017" r="3245" b="80935"/>
            <a:stretch/>
          </p:blipFill>
          <p:spPr>
            <a:xfrm>
              <a:off x="637068" y="5690869"/>
              <a:ext cx="5058826" cy="275143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D4EB601C-3620-4BAA-9B08-A50892E239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367"/>
          <a:stretch/>
        </p:blipFill>
        <p:spPr>
          <a:xfrm>
            <a:off x="6183969" y="2069434"/>
            <a:ext cx="1871360" cy="252770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EEDC6C-7F58-4000-A8F2-CAF0AEF6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17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0E52D3F-5EE2-43B2-8205-0D2EDDF4CB5A}"/>
              </a:ext>
            </a:extLst>
          </p:cNvPr>
          <p:cNvSpPr/>
          <p:nvPr/>
        </p:nvSpPr>
        <p:spPr>
          <a:xfrm>
            <a:off x="0" y="635432"/>
            <a:ext cx="9144000" cy="5896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14F9F77-2E8B-461C-A155-AF18F623187B}"/>
              </a:ext>
            </a:extLst>
          </p:cNvPr>
          <p:cNvSpPr txBox="1"/>
          <p:nvPr/>
        </p:nvSpPr>
        <p:spPr>
          <a:xfrm>
            <a:off x="242135" y="666381"/>
            <a:ext cx="263950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Neuer Service: </a:t>
            </a:r>
            <a:r>
              <a:rPr lang="de-DE" sz="2000" b="1" dirty="0">
                <a:solidFill>
                  <a:schemeClr val="tx2"/>
                </a:solidFill>
              </a:rPr>
              <a:t>Glossar </a:t>
            </a:r>
          </a:p>
          <a:p>
            <a:r>
              <a:rPr lang="de-DE" b="1" dirty="0">
                <a:solidFill>
                  <a:schemeClr val="tx2"/>
                </a:solidFill>
              </a:rPr>
              <a:t>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9E0B846-9524-4438-8BC7-E5E5DCBBCC28}"/>
              </a:ext>
            </a:extLst>
          </p:cNvPr>
          <p:cNvSpPr/>
          <p:nvPr/>
        </p:nvSpPr>
        <p:spPr>
          <a:xfrm>
            <a:off x="242134" y="1002757"/>
            <a:ext cx="9143999" cy="55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de-DE" sz="1900" b="1" dirty="0">
                <a:solidFill>
                  <a:srgbClr val="1D3374"/>
                </a:solidFill>
              </a:rPr>
              <a:t>Die Kommunikationsplattform zu kartographischen Fachbegriffen im Kontext einer Kartensammlung</a:t>
            </a:r>
            <a:endParaRPr lang="de-DE" sz="19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Ziele und Wünsche</a:t>
            </a:r>
            <a:endParaRPr lang="de-DE" sz="1700" b="1" baseline="300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serviceorientiertes Verständnis von Fachbegriffen</a:t>
            </a:r>
          </a:p>
          <a:p>
            <a:pPr marL="0" lvl="1">
              <a:spcAft>
                <a:spcPts val="600"/>
              </a:spcAft>
            </a:pPr>
            <a:r>
              <a:rPr lang="de-DE" sz="16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Kommunikationsplattform: aktive Einbeziehung von Nutzenden &amp; Dialog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transparenter fachlicher / disziplinübergreifender Austausch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dynamische Weiterentwicklung des Glossars: Ergänzung, Schärfung, Sichtweisen		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de-DE" sz="1650" dirty="0">
              <a:solidFill>
                <a:srgbClr val="1D337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endParaRPr lang="de-DE" sz="4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endParaRPr lang="de-DE" sz="1700" dirty="0">
              <a:solidFill>
                <a:srgbClr val="1D337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Beitrag zum wissenschaftlichen Diskurs über Fachtermini 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z.B. Einsatz in der Lehre	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- weitere Bewerbung / Nutzung des Glossars</a:t>
            </a:r>
          </a:p>
          <a:p>
            <a:pPr marL="0" lvl="1">
              <a:spcAft>
                <a:spcPts val="600"/>
              </a:spcAft>
            </a:pPr>
            <a:r>
              <a:rPr lang="de-DE" sz="1700" dirty="0">
                <a:solidFill>
                  <a:srgbClr val="1D337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37B16E-9FB7-4DDB-8C5B-8EDBC2D5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34" y="4409445"/>
            <a:ext cx="2101577" cy="17268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D4ABBD-E0F7-4430-A0D4-77DD7038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B7FC-1412-4959-9F28-EDB07BE1BE5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67394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1078</Words>
  <Application>Microsoft Office PowerPoint</Application>
  <PresentationFormat>Bildschirmpräsentation (4:3)</PresentationFormat>
  <Paragraphs>232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Larissa</vt:lpstr>
      <vt:lpstr>2_Benutzerdefiniertes Design</vt:lpstr>
      <vt:lpstr>Benutzerdefiniertes Design</vt:lpstr>
      <vt:lpstr>1_Benutzerdefiniertes Design</vt:lpstr>
      <vt:lpstr>1_Larissa</vt:lpstr>
      <vt:lpstr>2_Larissa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Koch, Cornelia</cp:lastModifiedBy>
  <cp:revision>1103</cp:revision>
  <cp:lastPrinted>2023-01-19T14:52:45Z</cp:lastPrinted>
  <dcterms:created xsi:type="dcterms:W3CDTF">2017-09-24T11:52:56Z</dcterms:created>
  <dcterms:modified xsi:type="dcterms:W3CDTF">2025-09-17T12:46:06Z</dcterms:modified>
</cp:coreProperties>
</file>